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67" r:id="rId3"/>
    <p:sldId id="767" r:id="rId4"/>
    <p:sldId id="768" r:id="rId5"/>
    <p:sldId id="264" r:id="rId6"/>
    <p:sldId id="709" r:id="rId7"/>
    <p:sldId id="710" r:id="rId8"/>
    <p:sldId id="719" r:id="rId9"/>
    <p:sldId id="712" r:id="rId10"/>
    <p:sldId id="714" r:id="rId11"/>
    <p:sldId id="769" r:id="rId12"/>
    <p:sldId id="295" r:id="rId13"/>
    <p:sldId id="298" r:id="rId14"/>
    <p:sldId id="305" r:id="rId15"/>
    <p:sldId id="297" r:id="rId16"/>
    <p:sldId id="648" r:id="rId17"/>
    <p:sldId id="704" r:id="rId18"/>
    <p:sldId id="651" r:id="rId19"/>
    <p:sldId id="652" r:id="rId20"/>
    <p:sldId id="706" r:id="rId21"/>
    <p:sldId id="707" r:id="rId22"/>
    <p:sldId id="708" r:id="rId23"/>
    <p:sldId id="770" r:id="rId24"/>
    <p:sldId id="722" r:id="rId25"/>
    <p:sldId id="723" r:id="rId26"/>
    <p:sldId id="724" r:id="rId27"/>
    <p:sldId id="725" r:id="rId28"/>
    <p:sldId id="726" r:id="rId29"/>
    <p:sldId id="727" r:id="rId30"/>
    <p:sldId id="728" r:id="rId31"/>
    <p:sldId id="729" r:id="rId32"/>
    <p:sldId id="730" r:id="rId33"/>
    <p:sldId id="731" r:id="rId34"/>
    <p:sldId id="734" r:id="rId35"/>
    <p:sldId id="735" r:id="rId36"/>
    <p:sldId id="736" r:id="rId37"/>
    <p:sldId id="737" r:id="rId38"/>
    <p:sldId id="738" r:id="rId39"/>
    <p:sldId id="739" r:id="rId40"/>
    <p:sldId id="740" r:id="rId41"/>
    <p:sldId id="741" r:id="rId42"/>
    <p:sldId id="771" r:id="rId43"/>
    <p:sldId id="745" r:id="rId44"/>
    <p:sldId id="772" r:id="rId45"/>
    <p:sldId id="762" r:id="rId46"/>
    <p:sldId id="763" r:id="rId47"/>
    <p:sldId id="764" r:id="rId48"/>
    <p:sldId id="765" r:id="rId49"/>
    <p:sldId id="766" r:id="rId50"/>
    <p:sldId id="747" r:id="rId51"/>
    <p:sldId id="748" r:id="rId52"/>
    <p:sldId id="773" r:id="rId53"/>
    <p:sldId id="750" r:id="rId54"/>
    <p:sldId id="751" r:id="rId55"/>
    <p:sldId id="752" r:id="rId56"/>
    <p:sldId id="753" r:id="rId57"/>
    <p:sldId id="774" r:id="rId58"/>
    <p:sldId id="755" r:id="rId59"/>
    <p:sldId id="756" r:id="rId60"/>
    <p:sldId id="757" r:id="rId61"/>
    <p:sldId id="775" r:id="rId62"/>
    <p:sldId id="759" r:id="rId63"/>
    <p:sldId id="760" r:id="rId64"/>
    <p:sldId id="761" r:id="rId65"/>
    <p:sldId id="261" r:id="rId6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7" autoAdjust="0"/>
    <p:restoredTop sz="74845" autoAdjust="0"/>
  </p:normalViewPr>
  <p:slideViewPr>
    <p:cSldViewPr>
      <p:cViewPr varScale="1">
        <p:scale>
          <a:sx n="65" d="100"/>
          <a:sy n="65" d="100"/>
        </p:scale>
        <p:origin x="581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461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426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5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712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3538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9067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64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0162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974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265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16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2723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0029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6795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8105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1351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447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1812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6164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6909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17461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1954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4134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8548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067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2928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4496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3392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1757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06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6935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174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22749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3688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95231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61623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121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97024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1851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3367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14075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9703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6832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87750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6928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4528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86194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92647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36196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8204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1125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6005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7221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17945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27098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14660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0634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6111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105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15.03.2023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2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2.emf"/><Relationship Id="rId5" Type="http://schemas.openxmlformats.org/officeDocument/2006/relationships/image" Target="../media/image83.png"/><Relationship Id="rId15" Type="http://schemas.openxmlformats.org/officeDocument/2006/relationships/image" Target="../media/image87.png"/><Relationship Id="rId10" Type="http://schemas.openxmlformats.org/officeDocument/2006/relationships/image" Target="NULL"/><Relationship Id="rId4" Type="http://schemas.openxmlformats.org/officeDocument/2006/relationships/image" Target="../media/image82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88.png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77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1.01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Ключевые Вещи По машинному обучению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32D2860-0D79-4520-9A6B-EB3BEF362C2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4B98421-19D5-46F5-9036-826F6519C84A}"/>
              </a:ext>
            </a:extLst>
          </p:cNvPr>
          <p:cNvSpPr txBox="1">
            <a:spLocks/>
          </p:cNvSpPr>
          <p:nvPr/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без учителя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AA16A3-4F8F-40FF-BFB5-64AAC317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E00ACE4-1B2F-4601-A39D-57D41F28E97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4DD148F-545B-47B2-BFCF-69F57CF6C37F}"/>
              </a:ext>
            </a:extLst>
          </p:cNvPr>
          <p:cNvSpPr/>
          <p:nvPr/>
        </p:nvSpPr>
        <p:spPr>
          <a:xfrm>
            <a:off x="1055440" y="1196752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67520DA-ACFC-4338-B1C6-FDE2C3DAD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263352" y="4221088"/>
            <a:ext cx="7866710" cy="197378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F6ED3BD-0AB9-4C81-98A1-8BB6044307E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9246E6-B4DA-4985-95FC-EE8CDD2CFB42}"/>
              </a:ext>
            </a:extLst>
          </p:cNvPr>
          <p:cNvSpPr txBox="1"/>
          <p:nvPr/>
        </p:nvSpPr>
        <p:spPr>
          <a:xfrm>
            <a:off x="1055440" y="2157014"/>
            <a:ext cx="4238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	Кластеризация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4D1194-65C8-454F-88E9-DAC8E8815231}"/>
              </a:ext>
            </a:extLst>
          </p:cNvPr>
          <p:cNvSpPr txBox="1"/>
          <p:nvPr/>
        </p:nvSpPr>
        <p:spPr>
          <a:xfrm>
            <a:off x="1926832" y="2865673"/>
            <a:ext cx="5309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Снижение размерности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6754" y="980728"/>
            <a:ext cx="3871655" cy="2808312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1D3BC9-3255-46DD-BD1C-16E4B2A0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4221088"/>
            <a:ext cx="3171628" cy="19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4232" y="908720"/>
            <a:ext cx="38716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84918" y="1082535"/>
            <a:ext cx="88114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вещи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28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Типы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EAE346-1466-4149-8573-841D7DA0377B}"/>
              </a:ext>
            </a:extLst>
          </p:cNvPr>
          <p:cNvSpPr txBox="1"/>
          <p:nvPr/>
        </p:nvSpPr>
        <p:spPr>
          <a:xfrm>
            <a:off x="767408" y="1556792"/>
            <a:ext cx="4132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12048-938F-420D-AAE4-45B4A53A156B}"/>
              </a:ext>
            </a:extLst>
          </p:cNvPr>
          <p:cNvSpPr txBox="1"/>
          <p:nvPr/>
        </p:nvSpPr>
        <p:spPr>
          <a:xfrm>
            <a:off x="5303912" y="1052736"/>
            <a:ext cx="6048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Изображения / видео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1834660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79376" y="1330604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130804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554740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562852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630435" y="3059613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674551" y="3035314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407368" y="5301208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3850884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C5A135C-6230-4671-916E-9A4CE6803C87}"/>
              </a:ext>
            </a:extLst>
          </p:cNvPr>
          <p:cNvSpPr/>
          <p:nvPr/>
        </p:nvSpPr>
        <p:spPr>
          <a:xfrm>
            <a:off x="8324404" y="1316284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636F72D-3AE8-4693-ACF8-C16CE6154892}"/>
              </a:ext>
            </a:extLst>
          </p:cNvPr>
          <p:cNvSpPr/>
          <p:nvPr/>
        </p:nvSpPr>
        <p:spPr>
          <a:xfrm>
            <a:off x="9135273" y="169988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128B041-0FAA-4A1C-9F56-C2A4885204AF}"/>
              </a:ext>
            </a:extLst>
          </p:cNvPr>
          <p:cNvSpPr/>
          <p:nvPr/>
        </p:nvSpPr>
        <p:spPr>
          <a:xfrm>
            <a:off x="9984432" y="2050684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bool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A63E3F-9297-4476-B95F-EF6C425BC583}"/>
              </a:ext>
            </a:extLst>
          </p:cNvPr>
          <p:cNvSpPr/>
          <p:nvPr/>
        </p:nvSpPr>
        <p:spPr>
          <a:xfrm>
            <a:off x="335360" y="1180347"/>
            <a:ext cx="79208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Порядковые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(Ordinal) 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и упорядоченные величины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79376" y="2420888"/>
            <a:ext cx="51125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Какой у вас уровень английского: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C2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3359696" y="3861048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Довольны ли вы курсом Машинное Обучение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Нейтральный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не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не удовлетворен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7680176" y="1124744"/>
            <a:ext cx="4680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Какова ваша оценка 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 курс машинного обучения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(1-40)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(41-60)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Хор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(61-80)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(81-100)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3E2F16-D9DF-469A-9EF2-66D03122D7CC}"/>
              </a:ext>
            </a:extLst>
          </p:cNvPr>
          <p:cNvSpPr/>
          <p:nvPr/>
        </p:nvSpPr>
        <p:spPr>
          <a:xfrm>
            <a:off x="1703512" y="3068960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2B344CC-D3C9-4364-BF9B-D022E608004D}"/>
              </a:ext>
            </a:extLst>
          </p:cNvPr>
          <p:cNvSpPr/>
          <p:nvPr/>
        </p:nvSpPr>
        <p:spPr>
          <a:xfrm>
            <a:off x="7608168" y="4221088"/>
            <a:ext cx="1368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623392" y="1124744"/>
            <a:ext cx="11377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невозможно измерить, но можно посчитать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ученики в классе, пальцы, результат в футболе,…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479376" y="3645024"/>
            <a:ext cx="99371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Непрерывные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могут быть подсчитаны, но их можно измерить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температура, напряжение, высота,…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CE1C1D-1781-4DB5-8D58-8687F167E390}"/>
              </a:ext>
            </a:extLst>
          </p:cNvPr>
          <p:cNvSpPr/>
          <p:nvPr/>
        </p:nvSpPr>
        <p:spPr>
          <a:xfrm>
            <a:off x="5159896" y="2852936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96CBAFC-D0A6-49F4-9ECC-84E532FE8C5D}"/>
              </a:ext>
            </a:extLst>
          </p:cNvPr>
          <p:cNvSpPr/>
          <p:nvPr/>
        </p:nvSpPr>
        <p:spPr>
          <a:xfrm>
            <a:off x="5879976" y="5301208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float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055440" y="2420888"/>
            <a:ext cx="3768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ℕ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Натуральные числа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983432" y="5085184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ℝ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Действительные числа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EFF3E43-796B-43B4-969B-7BBF0E7125BA}"/>
              </a:ext>
            </a:extLst>
          </p:cNvPr>
          <p:cNvSpPr/>
          <p:nvPr/>
        </p:nvSpPr>
        <p:spPr>
          <a:xfrm>
            <a:off x="1199456" y="2996952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ℤ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 Данные</a:t>
            </a:r>
            <a:endParaRPr lang="ru-RU" alt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991544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alt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5A207B0-BDBB-4793-A21E-4A1A3558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1332200" cy="32519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340B5-6E64-4EFF-BD09-20F26B0A2FFC}"/>
              </a:ext>
            </a:extLst>
          </p:cNvPr>
          <p:cNvSpPr txBox="1"/>
          <p:nvPr/>
        </p:nvSpPr>
        <p:spPr>
          <a:xfrm>
            <a:off x="119945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9FFBE5-DBE0-4EF5-AB91-617831320F3A}"/>
              </a:ext>
            </a:extLst>
          </p:cNvPr>
          <p:cNvSpPr txBox="1"/>
          <p:nvPr/>
        </p:nvSpPr>
        <p:spPr>
          <a:xfrm>
            <a:off x="371973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770CE9-9F47-4E75-A90C-546E32949810}"/>
              </a:ext>
            </a:extLst>
          </p:cNvPr>
          <p:cNvSpPr txBox="1"/>
          <p:nvPr/>
        </p:nvSpPr>
        <p:spPr>
          <a:xfrm>
            <a:off x="5951984" y="5589240"/>
            <a:ext cx="2495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Бинарные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CF2DBA-F323-4308-BB5D-4233A7401122}"/>
              </a:ext>
            </a:extLst>
          </p:cNvPr>
          <p:cNvSpPr txBox="1"/>
          <p:nvPr/>
        </p:nvSpPr>
        <p:spPr>
          <a:xfrm>
            <a:off x="10200456" y="5661248"/>
            <a:ext cx="2063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Порядковые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B1F42E-937D-46A2-A1D3-DD550559579C}"/>
              </a:ext>
            </a:extLst>
          </p:cNvPr>
          <p:cNvSpPr txBox="1"/>
          <p:nvPr/>
        </p:nvSpPr>
        <p:spPr>
          <a:xfrm>
            <a:off x="2423592" y="5445224"/>
            <a:ext cx="2109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Дискретные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2B867D-AC6E-40B9-BECA-BEFCDAF719A6}"/>
              </a:ext>
            </a:extLst>
          </p:cNvPr>
          <p:cNvSpPr txBox="1"/>
          <p:nvPr/>
        </p:nvSpPr>
        <p:spPr>
          <a:xfrm>
            <a:off x="7536160" y="1772816"/>
            <a:ext cx="4299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Непрерывные/Дискретные</a:t>
            </a:r>
          </a:p>
        </p:txBody>
      </p:sp>
    </p:spTree>
    <p:extLst>
      <p:ext uri="{BB962C8B-B14F-4D97-AF65-F5344CB8AC3E}">
        <p14:creationId xmlns:p14="http://schemas.microsoft.com/office/powerpoint/2010/main" val="23705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2" grpId="0"/>
      <p:bldP spid="43" grpId="0"/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/>
              <p:nvPr/>
            </p:nvSpPr>
            <p:spPr>
              <a:xfrm>
                <a:off x="4007768" y="1196752"/>
                <a:ext cx="30243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196752"/>
                <a:ext cx="30243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/>
              <p:nvPr/>
            </p:nvSpPr>
            <p:spPr>
              <a:xfrm>
                <a:off x="8492548" y="2008018"/>
                <a:ext cx="356392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высота изображения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ширина изображения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количество каналов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как правило 3)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548" y="2008018"/>
                <a:ext cx="3563924" cy="1569660"/>
              </a:xfrm>
              <a:prstGeom prst="rect">
                <a:avLst/>
              </a:prstGeom>
              <a:blipFill>
                <a:blip r:embed="rId5"/>
                <a:stretch>
                  <a:fillRect l="-2564" t="-3101" r="-1538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1039904" y="3814146"/>
                <a:ext cx="812870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ℕ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битность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/разрядность </a:t>
                </a:r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4" y="3814146"/>
                <a:ext cx="8128700" cy="557910"/>
              </a:xfrm>
              <a:prstGeom prst="rect">
                <a:avLst/>
              </a:prstGeom>
              <a:blipFill>
                <a:blip r:embed="rId6"/>
                <a:stretch>
                  <a:fillRect t="-12088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/>
              <p:nvPr/>
            </p:nvSpPr>
            <p:spPr>
              <a:xfrm>
                <a:off x="1039904" y="4444736"/>
                <a:ext cx="2905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,1,…,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4" y="4444736"/>
                <a:ext cx="2905411" cy="523220"/>
              </a:xfrm>
              <a:prstGeom prst="rect">
                <a:avLst/>
              </a:prstGeom>
              <a:blipFill>
                <a:blip r:embed="rId7"/>
                <a:stretch>
                  <a:fillRect l="-4412" t="-12791" r="-315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/>
              <p:nvPr/>
            </p:nvSpPr>
            <p:spPr>
              <a:xfrm>
                <a:off x="4260934" y="4451111"/>
                <a:ext cx="342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=16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6553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934" y="4451111"/>
                <a:ext cx="3422668" cy="523220"/>
              </a:xfrm>
              <a:prstGeom prst="rect">
                <a:avLst/>
              </a:prstGeom>
              <a:blipFill>
                <a:blip r:embed="rId8"/>
                <a:stretch>
                  <a:fillRect l="-3743" t="-12791" r="-2317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/>
              <p:nvPr/>
            </p:nvSpPr>
            <p:spPr>
              <a:xfrm>
                <a:off x="957417" y="5069987"/>
                <a:ext cx="299165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17" y="5069987"/>
                <a:ext cx="2991653" cy="557910"/>
              </a:xfrm>
              <a:prstGeom prst="rect">
                <a:avLst/>
              </a:prstGeom>
              <a:blipFill>
                <a:blip r:embed="rId9"/>
                <a:stretch>
                  <a:fillRect t="-12088" r="-2851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19336" y="1700808"/>
            <a:ext cx="8422823" cy="2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382940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/>
      <p:bldP spid="20" grpId="0"/>
      <p:bldP spid="21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C62B584-36B4-44BC-BA3D-09761070AC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-1" b="50680"/>
          <a:stretch/>
        </p:blipFill>
        <p:spPr>
          <a:xfrm>
            <a:off x="2711624" y="1196752"/>
            <a:ext cx="6843903" cy="170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/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3140968"/>
            <a:ext cx="7009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/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7273772-C73D-4CAA-BF0B-1A72EDA86C46}"/>
              </a:ext>
            </a:extLst>
          </p:cNvPr>
          <p:cNvSpPr/>
          <p:nvPr/>
        </p:nvSpPr>
        <p:spPr>
          <a:xfrm>
            <a:off x="5639272" y="3645024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/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частота дискретизации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  <a:blipFill>
                <a:blip r:embed="rId7"/>
                <a:stretch>
                  <a:fillRect t="-11628" r="-1146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8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Электрокардиограмма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" name="Полотно 57805">
            <a:extLst>
              <a:ext uri="{FF2B5EF4-FFF2-40B4-BE49-F238E27FC236}">
                <a16:creationId xmlns:a16="http://schemas.microsoft.com/office/drawing/2014/main" id="{52D05C1C-C229-4F63-AD19-1E0ADA61DEEA}"/>
              </a:ext>
            </a:extLst>
          </p:cNvPr>
          <p:cNvGrpSpPr/>
          <p:nvPr/>
        </p:nvGrpSpPr>
        <p:grpSpPr>
          <a:xfrm>
            <a:off x="1487488" y="1268760"/>
            <a:ext cx="9793088" cy="5157192"/>
            <a:chOff x="0" y="0"/>
            <a:chExt cx="5971540" cy="355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92BD9B4-4DAD-441C-AAEB-2F5EA5314487}"/>
                </a:ext>
              </a:extLst>
            </p:cNvPr>
            <p:cNvSpPr/>
            <p:nvPr/>
          </p:nvSpPr>
          <p:spPr>
            <a:xfrm>
              <a:off x="0" y="0"/>
              <a:ext cx="5971540" cy="3556000"/>
            </a:xfrm>
            <a:prstGeom prst="rect">
              <a:avLst/>
            </a:prstGeom>
            <a:ln>
              <a:noFill/>
            </a:ln>
          </p:spPr>
        </p:sp>
        <p:sp>
          <p:nvSpPr>
            <p:cNvPr id="11" name="Полилиния: фигура 49">
              <a:extLst>
                <a:ext uri="{FF2B5EF4-FFF2-40B4-BE49-F238E27FC236}">
                  <a16:creationId xmlns:a16="http://schemas.microsoft.com/office/drawing/2014/main" id="{7D06681C-EBCF-4E1B-8A8F-2FAAE10E4AAB}"/>
                </a:ext>
              </a:extLst>
            </p:cNvPr>
            <p:cNvSpPr/>
            <p:nvPr/>
          </p:nvSpPr>
          <p:spPr>
            <a:xfrm>
              <a:off x="377190" y="12198"/>
              <a:ext cx="5303520" cy="2845302"/>
            </a:xfrm>
            <a:custGeom>
              <a:avLst/>
              <a:gdLst>
                <a:gd name="connsiteX0" fmla="*/ 0 w 3599794"/>
                <a:gd name="connsiteY0" fmla="*/ 1166969 h 1465824"/>
                <a:gd name="connsiteX1" fmla="*/ 131380 w 3599794"/>
                <a:gd name="connsiteY1" fmla="*/ 1166969 h 1465824"/>
                <a:gd name="connsiteX2" fmla="*/ 199697 w 3599794"/>
                <a:gd name="connsiteY2" fmla="*/ 1088141 h 1465824"/>
                <a:gd name="connsiteX3" fmla="*/ 299545 w 3599794"/>
                <a:gd name="connsiteY3" fmla="*/ 1101279 h 1465824"/>
                <a:gd name="connsiteX4" fmla="*/ 349469 w 3599794"/>
                <a:gd name="connsiteY4" fmla="*/ 1169596 h 1465824"/>
                <a:gd name="connsiteX5" fmla="*/ 509752 w 3599794"/>
                <a:gd name="connsiteY5" fmla="*/ 1166969 h 1465824"/>
                <a:gd name="connsiteX6" fmla="*/ 546538 w 3599794"/>
                <a:gd name="connsiteY6" fmla="*/ 1279955 h 1465824"/>
                <a:gd name="connsiteX7" fmla="*/ 596463 w 3599794"/>
                <a:gd name="connsiteY7" fmla="*/ 320 h 1465824"/>
                <a:gd name="connsiteX8" fmla="*/ 693683 w 3599794"/>
                <a:gd name="connsiteY8" fmla="*/ 1411334 h 1465824"/>
                <a:gd name="connsiteX9" fmla="*/ 748863 w 3599794"/>
                <a:gd name="connsiteY9" fmla="*/ 1174852 h 1465824"/>
                <a:gd name="connsiteX10" fmla="*/ 985345 w 3599794"/>
                <a:gd name="connsiteY10" fmla="*/ 1166969 h 1465824"/>
                <a:gd name="connsiteX11" fmla="*/ 1079938 w 3599794"/>
                <a:gd name="connsiteY11" fmla="*/ 1111789 h 1465824"/>
                <a:gd name="connsiteX12" fmla="*/ 1145628 w 3599794"/>
                <a:gd name="connsiteY12" fmla="*/ 1009314 h 1465824"/>
                <a:gd name="connsiteX13" fmla="*/ 1224456 w 3599794"/>
                <a:gd name="connsiteY13" fmla="*/ 943624 h 1465824"/>
                <a:gd name="connsiteX14" fmla="*/ 1300656 w 3599794"/>
                <a:gd name="connsiteY14" fmla="*/ 972527 h 1465824"/>
                <a:gd name="connsiteX15" fmla="*/ 1392621 w 3599794"/>
                <a:gd name="connsiteY15" fmla="*/ 1109162 h 1465824"/>
                <a:gd name="connsiteX16" fmla="*/ 1474076 w 3599794"/>
                <a:gd name="connsiteY16" fmla="*/ 1166969 h 1465824"/>
                <a:gd name="connsiteX17" fmla="*/ 1642242 w 3599794"/>
                <a:gd name="connsiteY17" fmla="*/ 1166969 h 1465824"/>
                <a:gd name="connsiteX18" fmla="*/ 1757856 w 3599794"/>
                <a:gd name="connsiteY18" fmla="*/ 1109162 h 1465824"/>
                <a:gd name="connsiteX19" fmla="*/ 1857704 w 3599794"/>
                <a:gd name="connsiteY19" fmla="*/ 1103907 h 1465824"/>
                <a:gd name="connsiteX20" fmla="*/ 1933904 w 3599794"/>
                <a:gd name="connsiteY20" fmla="*/ 1169596 h 1465824"/>
                <a:gd name="connsiteX21" fmla="*/ 2046890 w 3599794"/>
                <a:gd name="connsiteY21" fmla="*/ 1166969 h 1465824"/>
                <a:gd name="connsiteX22" fmla="*/ 2115207 w 3599794"/>
                <a:gd name="connsiteY22" fmla="*/ 1093396 h 1465824"/>
                <a:gd name="connsiteX23" fmla="*/ 2194035 w 3599794"/>
                <a:gd name="connsiteY23" fmla="*/ 1090769 h 1465824"/>
                <a:gd name="connsiteX24" fmla="*/ 2275490 w 3599794"/>
                <a:gd name="connsiteY24" fmla="*/ 1166969 h 1465824"/>
                <a:gd name="connsiteX25" fmla="*/ 2414752 w 3599794"/>
                <a:gd name="connsiteY25" fmla="*/ 1166969 h 1465824"/>
                <a:gd name="connsiteX26" fmla="*/ 2469932 w 3599794"/>
                <a:gd name="connsiteY26" fmla="*/ 1298348 h 1465824"/>
                <a:gd name="connsiteX27" fmla="*/ 2532994 w 3599794"/>
                <a:gd name="connsiteY27" fmla="*/ 320 h 1465824"/>
                <a:gd name="connsiteX28" fmla="*/ 2627587 w 3599794"/>
                <a:gd name="connsiteY28" fmla="*/ 1403452 h 1465824"/>
                <a:gd name="connsiteX29" fmla="*/ 2669628 w 3599794"/>
                <a:gd name="connsiteY29" fmla="*/ 1161714 h 1465824"/>
                <a:gd name="connsiteX30" fmla="*/ 2924504 w 3599794"/>
                <a:gd name="connsiteY30" fmla="*/ 1161714 h 1465824"/>
                <a:gd name="connsiteX31" fmla="*/ 3037490 w 3599794"/>
                <a:gd name="connsiteY31" fmla="*/ 1027707 h 1465824"/>
                <a:gd name="connsiteX32" fmla="*/ 3155732 w 3599794"/>
                <a:gd name="connsiteY32" fmla="*/ 959389 h 1465824"/>
                <a:gd name="connsiteX33" fmla="*/ 3250325 w 3599794"/>
                <a:gd name="connsiteY33" fmla="*/ 985665 h 1465824"/>
                <a:gd name="connsiteX34" fmla="*/ 3292366 w 3599794"/>
                <a:gd name="connsiteY34" fmla="*/ 1098652 h 1465824"/>
                <a:gd name="connsiteX35" fmla="*/ 3363311 w 3599794"/>
                <a:gd name="connsiteY35" fmla="*/ 1161714 h 1465824"/>
                <a:gd name="connsiteX36" fmla="*/ 3536732 w 3599794"/>
                <a:gd name="connsiteY36" fmla="*/ 1164341 h 1465824"/>
                <a:gd name="connsiteX37" fmla="*/ 3599794 w 3599794"/>
                <a:gd name="connsiteY37" fmla="*/ 1132810 h 14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99794" h="1465824">
                  <a:moveTo>
                    <a:pt x="0" y="1166969"/>
                  </a:moveTo>
                  <a:cubicBezTo>
                    <a:pt x="49048" y="1173538"/>
                    <a:pt x="98097" y="1180107"/>
                    <a:pt x="131380" y="1166969"/>
                  </a:cubicBezTo>
                  <a:cubicBezTo>
                    <a:pt x="164663" y="1153831"/>
                    <a:pt x="171670" y="1099089"/>
                    <a:pt x="199697" y="1088141"/>
                  </a:cubicBezTo>
                  <a:cubicBezTo>
                    <a:pt x="227725" y="1077193"/>
                    <a:pt x="274583" y="1087703"/>
                    <a:pt x="299545" y="1101279"/>
                  </a:cubicBezTo>
                  <a:cubicBezTo>
                    <a:pt x="324507" y="1114855"/>
                    <a:pt x="314435" y="1158648"/>
                    <a:pt x="349469" y="1169596"/>
                  </a:cubicBezTo>
                  <a:cubicBezTo>
                    <a:pt x="384504" y="1180544"/>
                    <a:pt x="476907" y="1148576"/>
                    <a:pt x="509752" y="1166969"/>
                  </a:cubicBezTo>
                  <a:cubicBezTo>
                    <a:pt x="542597" y="1185362"/>
                    <a:pt x="532086" y="1474396"/>
                    <a:pt x="546538" y="1279955"/>
                  </a:cubicBezTo>
                  <a:cubicBezTo>
                    <a:pt x="560990" y="1085514"/>
                    <a:pt x="571939" y="-21577"/>
                    <a:pt x="596463" y="320"/>
                  </a:cubicBezTo>
                  <a:cubicBezTo>
                    <a:pt x="620987" y="22216"/>
                    <a:pt x="668283" y="1215579"/>
                    <a:pt x="693683" y="1411334"/>
                  </a:cubicBezTo>
                  <a:cubicBezTo>
                    <a:pt x="719083" y="1607089"/>
                    <a:pt x="700253" y="1215579"/>
                    <a:pt x="748863" y="1174852"/>
                  </a:cubicBezTo>
                  <a:cubicBezTo>
                    <a:pt x="797473" y="1134125"/>
                    <a:pt x="930166" y="1177479"/>
                    <a:pt x="985345" y="1166969"/>
                  </a:cubicBezTo>
                  <a:cubicBezTo>
                    <a:pt x="1040524" y="1156459"/>
                    <a:pt x="1053224" y="1138065"/>
                    <a:pt x="1079938" y="1111789"/>
                  </a:cubicBezTo>
                  <a:cubicBezTo>
                    <a:pt x="1106652" y="1085513"/>
                    <a:pt x="1121542" y="1037341"/>
                    <a:pt x="1145628" y="1009314"/>
                  </a:cubicBezTo>
                  <a:cubicBezTo>
                    <a:pt x="1169714" y="981287"/>
                    <a:pt x="1198618" y="949755"/>
                    <a:pt x="1224456" y="943624"/>
                  </a:cubicBezTo>
                  <a:cubicBezTo>
                    <a:pt x="1250294" y="937493"/>
                    <a:pt x="1272629" y="944937"/>
                    <a:pt x="1300656" y="972527"/>
                  </a:cubicBezTo>
                  <a:cubicBezTo>
                    <a:pt x="1328683" y="1000117"/>
                    <a:pt x="1363718" y="1076755"/>
                    <a:pt x="1392621" y="1109162"/>
                  </a:cubicBezTo>
                  <a:cubicBezTo>
                    <a:pt x="1421524" y="1141569"/>
                    <a:pt x="1432473" y="1157335"/>
                    <a:pt x="1474076" y="1166969"/>
                  </a:cubicBezTo>
                  <a:cubicBezTo>
                    <a:pt x="1515679" y="1176603"/>
                    <a:pt x="1594945" y="1176603"/>
                    <a:pt x="1642242" y="1166969"/>
                  </a:cubicBezTo>
                  <a:cubicBezTo>
                    <a:pt x="1689539" y="1157335"/>
                    <a:pt x="1721946" y="1119672"/>
                    <a:pt x="1757856" y="1109162"/>
                  </a:cubicBezTo>
                  <a:cubicBezTo>
                    <a:pt x="1793766" y="1098652"/>
                    <a:pt x="1828363" y="1093835"/>
                    <a:pt x="1857704" y="1103907"/>
                  </a:cubicBezTo>
                  <a:cubicBezTo>
                    <a:pt x="1887045" y="1113979"/>
                    <a:pt x="1902373" y="1159086"/>
                    <a:pt x="1933904" y="1169596"/>
                  </a:cubicBezTo>
                  <a:cubicBezTo>
                    <a:pt x="1965435" y="1180106"/>
                    <a:pt x="2016673" y="1179669"/>
                    <a:pt x="2046890" y="1166969"/>
                  </a:cubicBezTo>
                  <a:cubicBezTo>
                    <a:pt x="2077107" y="1154269"/>
                    <a:pt x="2090683" y="1106096"/>
                    <a:pt x="2115207" y="1093396"/>
                  </a:cubicBezTo>
                  <a:cubicBezTo>
                    <a:pt x="2139731" y="1080696"/>
                    <a:pt x="2167321" y="1078507"/>
                    <a:pt x="2194035" y="1090769"/>
                  </a:cubicBezTo>
                  <a:cubicBezTo>
                    <a:pt x="2220749" y="1103031"/>
                    <a:pt x="2238704" y="1154269"/>
                    <a:pt x="2275490" y="1166969"/>
                  </a:cubicBezTo>
                  <a:cubicBezTo>
                    <a:pt x="2312276" y="1179669"/>
                    <a:pt x="2382345" y="1145072"/>
                    <a:pt x="2414752" y="1166969"/>
                  </a:cubicBezTo>
                  <a:cubicBezTo>
                    <a:pt x="2447159" y="1188866"/>
                    <a:pt x="2450225" y="1492789"/>
                    <a:pt x="2469932" y="1298348"/>
                  </a:cubicBezTo>
                  <a:cubicBezTo>
                    <a:pt x="2489639" y="1103907"/>
                    <a:pt x="2506718" y="-17197"/>
                    <a:pt x="2532994" y="320"/>
                  </a:cubicBezTo>
                  <a:cubicBezTo>
                    <a:pt x="2559270" y="17837"/>
                    <a:pt x="2604815" y="1209886"/>
                    <a:pt x="2627587" y="1403452"/>
                  </a:cubicBezTo>
                  <a:cubicBezTo>
                    <a:pt x="2650359" y="1597018"/>
                    <a:pt x="2620142" y="1202004"/>
                    <a:pt x="2669628" y="1161714"/>
                  </a:cubicBezTo>
                  <a:cubicBezTo>
                    <a:pt x="2719114" y="1121424"/>
                    <a:pt x="2863194" y="1184048"/>
                    <a:pt x="2924504" y="1161714"/>
                  </a:cubicBezTo>
                  <a:cubicBezTo>
                    <a:pt x="2985814" y="1139380"/>
                    <a:pt x="2998952" y="1061428"/>
                    <a:pt x="3037490" y="1027707"/>
                  </a:cubicBezTo>
                  <a:cubicBezTo>
                    <a:pt x="3076028" y="993986"/>
                    <a:pt x="3120260" y="966396"/>
                    <a:pt x="3155732" y="959389"/>
                  </a:cubicBezTo>
                  <a:cubicBezTo>
                    <a:pt x="3191204" y="952382"/>
                    <a:pt x="3227553" y="962455"/>
                    <a:pt x="3250325" y="985665"/>
                  </a:cubicBezTo>
                  <a:cubicBezTo>
                    <a:pt x="3273097" y="1008875"/>
                    <a:pt x="3273535" y="1069310"/>
                    <a:pt x="3292366" y="1098652"/>
                  </a:cubicBezTo>
                  <a:cubicBezTo>
                    <a:pt x="3311197" y="1127993"/>
                    <a:pt x="3322583" y="1150766"/>
                    <a:pt x="3363311" y="1161714"/>
                  </a:cubicBezTo>
                  <a:cubicBezTo>
                    <a:pt x="3404039" y="1172662"/>
                    <a:pt x="3497318" y="1169158"/>
                    <a:pt x="3536732" y="1164341"/>
                  </a:cubicBezTo>
                  <a:cubicBezTo>
                    <a:pt x="3576146" y="1159524"/>
                    <a:pt x="3593663" y="1138503"/>
                    <a:pt x="3599794" y="1132810"/>
                  </a:cubicBezTo>
                </a:path>
              </a:pathLst>
            </a:cu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2400">
                <a:solidFill>
                  <a:schemeClr val="bg1"/>
                </a:solidFill>
              </a:endParaRPr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4967597-10C4-4470-BB55-7F5549F827F4}"/>
                </a:ext>
              </a:extLst>
            </p:cNvPr>
            <p:cNvCxnSpPr/>
            <p:nvPr/>
          </p:nvCxnSpPr>
          <p:spPr>
            <a:xfrm>
              <a:off x="1306830" y="190500"/>
              <a:ext cx="27279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2AF60BE-0F04-4C31-8AB8-C7343388A8F5}"/>
                </a:ext>
              </a:extLst>
            </p:cNvPr>
            <p:cNvCxnSpPr/>
            <p:nvPr/>
          </p:nvCxnSpPr>
          <p:spPr>
            <a:xfrm>
              <a:off x="567690" y="2316480"/>
              <a:ext cx="0" cy="44196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72B2F37F-A77A-4C63-9716-0100232BC4B3}"/>
                </a:ext>
              </a:extLst>
            </p:cNvPr>
            <p:cNvCxnSpPr>
              <a:stCxn id="11" idx="4"/>
            </p:cNvCxnSpPr>
            <p:nvPr/>
          </p:nvCxnSpPr>
          <p:spPr>
            <a:xfrm flipV="1">
              <a:off x="892057" y="601980"/>
              <a:ext cx="18533" cy="16805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E82DE65D-C059-438A-9664-43F058055B30}"/>
                </a:ext>
              </a:extLst>
            </p:cNvPr>
            <p:cNvCxnSpPr>
              <a:stCxn id="11" idx="5"/>
            </p:cNvCxnSpPr>
            <p:nvPr/>
          </p:nvCxnSpPr>
          <p:spPr>
            <a:xfrm flipH="1" flipV="1">
              <a:off x="1116330" y="601980"/>
              <a:ext cx="11870" cy="16754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CD285A2-CFD9-4290-BC3F-507E27962286}"/>
                </a:ext>
              </a:extLst>
            </p:cNvPr>
            <p:cNvCxnSpPr/>
            <p:nvPr/>
          </p:nvCxnSpPr>
          <p:spPr>
            <a:xfrm>
              <a:off x="1078230" y="2316480"/>
              <a:ext cx="0" cy="80227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AB2BF09-3C3C-4D6B-9BBB-38CB3729733A}"/>
                </a:ext>
              </a:extLst>
            </p:cNvPr>
            <p:cNvCxnSpPr/>
            <p:nvPr/>
          </p:nvCxnSpPr>
          <p:spPr>
            <a:xfrm flipH="1" flipV="1">
              <a:off x="1466850" y="601980"/>
              <a:ext cx="13628" cy="202692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2E1A6E3-7EFD-42DE-BCB4-40FBDBB9C3DA}"/>
                </a:ext>
              </a:extLst>
            </p:cNvPr>
            <p:cNvCxnSpPr/>
            <p:nvPr/>
          </p:nvCxnSpPr>
          <p:spPr>
            <a:xfrm flipV="1">
              <a:off x="1809750" y="601980"/>
              <a:ext cx="0" cy="160020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BD70A8B-B91D-4F64-B7CE-787A6F5B76B6}"/>
                </a:ext>
              </a:extLst>
            </p:cNvPr>
            <p:cNvCxnSpPr>
              <a:stCxn id="11" idx="16"/>
            </p:cNvCxnSpPr>
            <p:nvPr/>
          </p:nvCxnSpPr>
          <p:spPr>
            <a:xfrm>
              <a:off x="2548923" y="2277394"/>
              <a:ext cx="7587" cy="80326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20B470D-4061-48D4-A8ED-0D6246F8D017}"/>
                </a:ext>
              </a:extLst>
            </p:cNvPr>
            <p:cNvCxnSpPr/>
            <p:nvPr/>
          </p:nvCxnSpPr>
          <p:spPr>
            <a:xfrm flipV="1">
              <a:off x="3366135" y="1590675"/>
              <a:ext cx="0" cy="72558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3C48BEF2-B6B6-445E-B10F-051FDD287EE2}"/>
                </a:ext>
              </a:extLst>
            </p:cNvPr>
            <p:cNvCxnSpPr>
              <a:stCxn id="11" idx="24"/>
            </p:cNvCxnSpPr>
            <p:nvPr/>
          </p:nvCxnSpPr>
          <p:spPr>
            <a:xfrm flipH="1" flipV="1">
              <a:off x="3722370" y="1590525"/>
              <a:ext cx="7264" cy="686655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C9163AD6-0780-43FA-AA62-DF4E9AD053BE}"/>
                </a:ext>
              </a:extLst>
            </p:cNvPr>
            <p:cNvCxnSpPr>
              <a:stCxn id="11" idx="25"/>
            </p:cNvCxnSpPr>
            <p:nvPr/>
          </p:nvCxnSpPr>
          <p:spPr>
            <a:xfrm>
              <a:off x="3934806" y="2277394"/>
              <a:ext cx="924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A3A80DD-602D-47BD-97A9-35B619C36E11}"/>
                </a:ext>
              </a:extLst>
            </p:cNvPr>
            <p:cNvCxnSpPr/>
            <p:nvPr/>
          </p:nvCxnSpPr>
          <p:spPr>
            <a:xfrm>
              <a:off x="4362450" y="2277394"/>
              <a:ext cx="1905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1558BEC9-11AC-402F-BC7B-B57E7AB048ED}"/>
                </a:ext>
              </a:extLst>
            </p:cNvPr>
            <p:cNvCxnSpPr/>
            <p:nvPr/>
          </p:nvCxnSpPr>
          <p:spPr>
            <a:xfrm flipH="1" flipV="1">
              <a:off x="4696573" y="1590536"/>
              <a:ext cx="8777" cy="69174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344B7C4-E8E8-4D26-9AF5-BEA03CE2DFD3}"/>
                </a:ext>
              </a:extLst>
            </p:cNvPr>
            <p:cNvCxnSpPr/>
            <p:nvPr/>
          </p:nvCxnSpPr>
          <p:spPr>
            <a:xfrm flipV="1">
              <a:off x="5330190" y="1495425"/>
              <a:ext cx="0" cy="82083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41CB2E3B-639A-4ABB-B40F-FBC37233BFC9}"/>
                </a:ext>
              </a:extLst>
            </p:cNvPr>
            <p:cNvCxnSpPr/>
            <p:nvPr/>
          </p:nvCxnSpPr>
          <p:spPr>
            <a:xfrm>
              <a:off x="4705350" y="1590792"/>
              <a:ext cx="6248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29C8365-8EA2-47E8-BDA8-7C37FBD176C1}"/>
                </a:ext>
              </a:extLst>
            </p:cNvPr>
            <p:cNvCxnSpPr/>
            <p:nvPr/>
          </p:nvCxnSpPr>
          <p:spPr>
            <a:xfrm>
              <a:off x="3366135" y="1655445"/>
              <a:ext cx="3276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741E8671-C262-4100-8201-9C807B95458A}"/>
                </a:ext>
              </a:extLst>
            </p:cNvPr>
            <p:cNvCxnSpPr/>
            <p:nvPr/>
          </p:nvCxnSpPr>
          <p:spPr>
            <a:xfrm>
              <a:off x="1078230" y="3020786"/>
              <a:ext cx="147069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AB4F2F08-3416-4D62-B7E0-C46B7F2846E2}"/>
                </a:ext>
              </a:extLst>
            </p:cNvPr>
            <p:cNvCxnSpPr/>
            <p:nvPr/>
          </p:nvCxnSpPr>
          <p:spPr>
            <a:xfrm>
              <a:off x="567690" y="2596243"/>
              <a:ext cx="5105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E16AFFD-192C-470F-AB8E-A371D58CA48C}"/>
                </a:ext>
              </a:extLst>
            </p:cNvPr>
            <p:cNvCxnSpPr/>
            <p:nvPr/>
          </p:nvCxnSpPr>
          <p:spPr>
            <a:xfrm>
              <a:off x="910590" y="696686"/>
              <a:ext cx="2057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D80A1A4-2C26-412C-B05D-1542D70679EE}"/>
                </a:ext>
              </a:extLst>
            </p:cNvPr>
            <p:cNvCxnSpPr/>
            <p:nvPr/>
          </p:nvCxnSpPr>
          <p:spPr>
            <a:xfrm>
              <a:off x="1455965" y="729343"/>
              <a:ext cx="38100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DD20FF83-33D6-4EE6-940C-32B6721A3512}"/>
                </a:ext>
              </a:extLst>
            </p:cNvPr>
            <p:cNvCxnSpPr/>
            <p:nvPr/>
          </p:nvCxnSpPr>
          <p:spPr>
            <a:xfrm>
              <a:off x="1480478" y="2514600"/>
              <a:ext cx="1068445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Надпись 107">
              <a:extLst>
                <a:ext uri="{FF2B5EF4-FFF2-40B4-BE49-F238E27FC236}">
                  <a16:creationId xmlns:a16="http://schemas.microsoft.com/office/drawing/2014/main" id="{A307645C-0520-44B0-8D13-8AEFEABADC38}"/>
                </a:ext>
              </a:extLst>
            </p:cNvPr>
            <p:cNvSpPr txBox="1"/>
            <p:nvPr/>
          </p:nvSpPr>
          <p:spPr>
            <a:xfrm>
              <a:off x="2256700" y="206806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endPara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8" name="Надпись 107">
              <a:extLst>
                <a:ext uri="{FF2B5EF4-FFF2-40B4-BE49-F238E27FC236}">
                  <a16:creationId xmlns:a16="http://schemas.microsoft.com/office/drawing/2014/main" id="{E221BBEA-F83D-4DC5-AFD6-D1A458609277}"/>
                </a:ext>
              </a:extLst>
            </p:cNvPr>
            <p:cNvSpPr txBox="1"/>
            <p:nvPr/>
          </p:nvSpPr>
          <p:spPr>
            <a:xfrm>
              <a:off x="1652293" y="2482094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</a:t>
              </a:r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9" name="Надпись 107">
              <a:extLst>
                <a:ext uri="{FF2B5EF4-FFF2-40B4-BE49-F238E27FC236}">
                  <a16:creationId xmlns:a16="http://schemas.microsoft.com/office/drawing/2014/main" id="{2224EF65-FE9B-4748-8883-DC692CE18C08}"/>
                </a:ext>
              </a:extLst>
            </p:cNvPr>
            <p:cNvSpPr txBox="1"/>
            <p:nvPr/>
          </p:nvSpPr>
          <p:spPr>
            <a:xfrm>
              <a:off x="1379765" y="3031910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0" name="Надпись 107">
              <a:extLst>
                <a:ext uri="{FF2B5EF4-FFF2-40B4-BE49-F238E27FC236}">
                  <a16:creationId xmlns:a16="http://schemas.microsoft.com/office/drawing/2014/main" id="{CE1BAC38-3CC1-4B2D-A6D6-F40F449E9719}"/>
                </a:ext>
              </a:extLst>
            </p:cNvPr>
            <p:cNvSpPr txBox="1"/>
            <p:nvPr/>
          </p:nvSpPr>
          <p:spPr>
            <a:xfrm>
              <a:off x="228405" y="2707383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P-Q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1" name="Надпись 107">
              <a:extLst>
                <a:ext uri="{FF2B5EF4-FFF2-40B4-BE49-F238E27FC236}">
                  <a16:creationId xmlns:a16="http://schemas.microsoft.com/office/drawing/2014/main" id="{E4A160E5-6E1E-452D-B526-05E783ADE4E3}"/>
                </a:ext>
              </a:extLst>
            </p:cNvPr>
            <p:cNvSpPr txBox="1"/>
            <p:nvPr/>
          </p:nvSpPr>
          <p:spPr>
            <a:xfrm>
              <a:off x="3211289" y="1090306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2" name="Надпись 107">
              <a:extLst>
                <a:ext uri="{FF2B5EF4-FFF2-40B4-BE49-F238E27FC236}">
                  <a16:creationId xmlns:a16="http://schemas.microsoft.com/office/drawing/2014/main" id="{CF34418C-E667-49A0-9263-5D3C7915796B}"/>
                </a:ext>
              </a:extLst>
            </p:cNvPr>
            <p:cNvSpPr txBox="1"/>
            <p:nvPr/>
          </p:nvSpPr>
          <p:spPr>
            <a:xfrm>
              <a:off x="4698365" y="1086120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3" name="Надпись 107">
              <a:extLst>
                <a:ext uri="{FF2B5EF4-FFF2-40B4-BE49-F238E27FC236}">
                  <a16:creationId xmlns:a16="http://schemas.microsoft.com/office/drawing/2014/main" id="{1394DBF8-0E29-4DA1-972A-43AE4D9CF364}"/>
                </a:ext>
              </a:extLst>
            </p:cNvPr>
            <p:cNvSpPr txBox="1"/>
            <p:nvPr/>
          </p:nvSpPr>
          <p:spPr>
            <a:xfrm>
              <a:off x="3684270" y="2895600"/>
              <a:ext cx="93789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QRS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Комплекс</a:t>
              </a:r>
            </a:p>
          </p:txBody>
        </p:sp>
        <p:sp>
          <p:nvSpPr>
            <p:cNvPr id="44" name="Надпись 107">
              <a:extLst>
                <a:ext uri="{FF2B5EF4-FFF2-40B4-BE49-F238E27FC236}">
                  <a16:creationId xmlns:a16="http://schemas.microsoft.com/office/drawing/2014/main" id="{AD55B672-73AE-4781-8186-8A3EF32DDF73}"/>
                </a:ext>
              </a:extLst>
            </p:cNvPr>
            <p:cNvSpPr txBox="1"/>
            <p:nvPr/>
          </p:nvSpPr>
          <p:spPr>
            <a:xfrm>
              <a:off x="1256937" y="190214"/>
              <a:ext cx="82423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  <p:sp>
          <p:nvSpPr>
            <p:cNvPr id="45" name="Надпись 107">
              <a:extLst>
                <a:ext uri="{FF2B5EF4-FFF2-40B4-BE49-F238E27FC236}">
                  <a16:creationId xmlns:a16="http://schemas.microsoft.com/office/drawing/2014/main" id="{9945D2A7-9BB0-416A-BFB5-1162C06D4AEF}"/>
                </a:ext>
              </a:extLst>
            </p:cNvPr>
            <p:cNvSpPr txBox="1"/>
            <p:nvPr/>
          </p:nvSpPr>
          <p:spPr>
            <a:xfrm>
              <a:off x="432707" y="190846"/>
              <a:ext cx="824230" cy="4997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ru-RU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7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708ACFE-7DD8-4AA4-93B4-C1F7AF79844C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рекомендует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3352" y="1124744"/>
            <a:ext cx="11377264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machine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learning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Definition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of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machine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learning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Types of machine learning: supervised, unsupervised, and reinforcement learning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Overview of the machine learning workflow: data cleaning and preparation, feature engineering, model selection and training, and evaluation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Preparing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and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cleaning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data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Overview of the data preprocessing steps: handling missing values, dealing with categorical data, scaling and normalization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Feature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engineering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feature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engineering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Common feature engineering techniques: feature scaling, one-hot encoding, binning, feature selection, dimensionality reduction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Model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selection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and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training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 to model selection and </a:t>
            </a:r>
            <a:r>
              <a:rPr lang="en-US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hyperparameter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tuning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Overview of common machine learning algorithms: linear regression, logistic regression, decision trees, random forests, support vector machines, k-nearest neighbors, </a:t>
            </a:r>
            <a:r>
              <a:rPr lang="en-US" sz="1600" strike="sngStrik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neural networks</a:t>
            </a:r>
            <a:endParaRPr lang="ru-RU" sz="1600" strike="sngStrike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How to train and evaluate models using different metrics: accuracy, precision, recall, F1 score, ROC curve, AUC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Evaluation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and</a:t>
            </a:r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deployment</a:t>
            </a:r>
            <a:endParaRPr lang="ru-RU" sz="1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 to model evaluation and interpretation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Techniques for evaluating model performance, including cross-validation and learning curves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Guidelines for model deployment and monitoring</a:t>
            </a:r>
            <a:endParaRPr lang="ru-RU" sz="16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127448" y="1916832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2244852" y="4035893"/>
            <a:ext cx="9145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Зеленая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трава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растет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быстро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54060" y="2297462"/>
            <a:ext cx="7920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Прилагательное:</a:t>
            </a:r>
          </a:p>
          <a:p>
            <a:r>
              <a:rPr lang="ru-RU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имеющий цвет растущей листвы;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заросший зеленью, растительностью;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жарг. комп. жарг.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Экологичный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незрелый, неспелый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молодой, неопытный, плохо знающий жизнь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4581128"/>
            <a:ext cx="7488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Существительное:</a:t>
            </a:r>
          </a:p>
          <a:p>
            <a:r>
              <a:rPr lang="ru-RU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растение, не образующее одревесневающих стеблей;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ед. ч.: покров земли из таких растений;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жарг. любое наркотическое вещество, предназначенное для курения 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528048" y="2348880"/>
            <a:ext cx="5112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Глагол:</a:t>
            </a:r>
          </a:p>
          <a:p>
            <a:r>
              <a:rPr lang="ru-RU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увеличиваться в размерах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воспитываться 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совершенствоваться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600056" y="5805264"/>
            <a:ext cx="5184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Наречие:</a:t>
            </a:r>
          </a:p>
          <a:p>
            <a:r>
              <a:rPr lang="ru-RU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нареч. к быстрый;</a:t>
            </a:r>
          </a:p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небольшой промежуток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150260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132856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983432" y="3212976"/>
            <a:ext cx="110437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You have completed the task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adverb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You are doing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in machine learning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adjective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, not everyone are participating equally. [interjection]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The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is empty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noun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Tears are starting to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in his eyes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33506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348880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Грамматические связи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1199456" y="3861048"/>
            <a:ext cx="100602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Helvetica Neue"/>
              </a:rPr>
              <a:t>Собака не пошла по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дороге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потому что </a:t>
            </a:r>
            <a:r>
              <a:rPr lang="ru-RU" sz="2800" dirty="0">
                <a:solidFill>
                  <a:srgbClr val="FF0000"/>
                </a:solidFill>
                <a:latin typeface="Helvetica Neue"/>
              </a:rPr>
              <a:t>она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мокрая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Собака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не пошла по дороге потому что </a:t>
            </a:r>
            <a:r>
              <a:rPr lang="ru-RU" sz="2800" b="0" i="0" dirty="0">
                <a:solidFill>
                  <a:srgbClr val="FF0000"/>
                </a:solidFill>
                <a:effectLst/>
                <a:latin typeface="Helvetica Neue"/>
              </a:rPr>
              <a:t>она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боится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34410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84918" y="1082535"/>
            <a:ext cx="88114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вещи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71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695400" y="9087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1199456" y="1412776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6744072" y="9087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7536160" y="1628800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00056" y="2276872"/>
            <a:ext cx="56886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636912"/>
            <a:ext cx="623710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7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  <p:bldP spid="29" grpId="0"/>
      <p:bldP spid="30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82254" y="6288580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551384" y="1052736"/>
            <a:ext cx="1109319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признаков, число пропущенных значений в которых превышает 90%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или в целом много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объектов из таблицы, для которых неизвестно значение целевой переменной (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Перевод меток в целевом столбце из строкового формата в целочисленный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Устранение отступов в строковых объектах в признаках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Корректировка 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</p:spTree>
    <p:extLst>
      <p:ext uri="{BB962C8B-B14F-4D97-AF65-F5344CB8AC3E}">
        <p14:creationId xmlns:p14="http://schemas.microsoft.com/office/powerpoint/2010/main" val="311757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268760"/>
            <a:ext cx="5731395" cy="2448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268760"/>
            <a:ext cx="5536509" cy="23788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5360" y="3861048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4365104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5360" y="4797152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528048" y="4797152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522920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39416" y="5589240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07368" y="5877272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3863752" y="6309320"/>
            <a:ext cx="9865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6" grpId="0"/>
      <p:bldP spid="7" grpId="0"/>
      <p:bldP spid="9" grpId="0"/>
      <p:bldP spid="11" grpId="0"/>
      <p:bldP spid="26" grpId="0"/>
      <p:bldP spid="27" grpId="0"/>
      <p:bldP spid="28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83432" y="126876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2999656" y="2636912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2927648" y="3356992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3503712" y="4077072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39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4151784" y="1844824"/>
            <a:ext cx="4453623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68" y="3284984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Категориальные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</a:p>
            </p:txBody>
          </p:sp>
        </mc:Choice>
        <mc:Fallback xmlns="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284984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2305" b="-3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634943" y="3933056"/>
            <a:ext cx="5557057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Регрессия и классификация для предсказания пропущенных значений?</a:t>
            </a:r>
          </a:p>
        </p:txBody>
      </p:sp>
    </p:spTree>
    <p:extLst>
      <p:ext uri="{BB962C8B-B14F-4D97-AF65-F5344CB8AC3E}">
        <p14:creationId xmlns:p14="http://schemas.microsoft.com/office/powerpoint/2010/main" val="420561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4" grpId="0"/>
      <p:bldP spid="25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«Обучаемые» преобразования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839416" y="126876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тестовых данных тоже надо будет как-то вставлять пропуски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820563" y="2771501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11424" y="25649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11423" y="3140968"/>
            <a:ext cx="8784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32291" y="4996482"/>
            <a:ext cx="10464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15480" y="3645024"/>
            <a:ext cx="11829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num_imputer.fit_transform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15480" y="4149080"/>
            <a:ext cx="11442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num_imputer.transform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703512" y="5877272"/>
            <a:ext cx="8952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cat_imputer.transform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608355" y="5428530"/>
            <a:ext cx="11442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cat_imputer.fit_transform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8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" grpId="0"/>
      <p:bldP spid="3" grpId="0"/>
      <p:bldP spid="4" grpId="0"/>
      <p:bldP spid="5" grpId="0"/>
      <p:bldP spid="6" grpId="0"/>
      <p:bldP spid="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84918" y="1082535"/>
            <a:ext cx="88114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вещи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20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1989922" y="1694328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5446306" y="1622320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1271464" y="1052736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1487488" y="2276872"/>
            <a:ext cx="2664296" cy="7822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413" y="2194979"/>
            <a:ext cx="4349674" cy="86409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767408" y="3501008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1500448" y="4108486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592" y="4653136"/>
            <a:ext cx="5897954" cy="1383642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27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13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C72B0-5D1A-4D7C-BC3D-CB44DACE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412776"/>
            <a:ext cx="5826864" cy="51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ED2B12-DE44-4CFA-A56A-976F40F62B7A}"/>
              </a:ext>
            </a:extLst>
          </p:cNvPr>
          <p:cNvSpPr/>
          <p:nvPr/>
        </p:nvSpPr>
        <p:spPr>
          <a:xfrm>
            <a:off x="263352" y="249289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seaborn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sns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4A4153-E1F6-408A-A2BB-52E10C56A63E}"/>
              </a:ext>
            </a:extLst>
          </p:cNvPr>
          <p:cNvSpPr/>
          <p:nvPr/>
        </p:nvSpPr>
        <p:spPr>
          <a:xfrm>
            <a:off x="911424" y="3212976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sns.pairplot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hue=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'target_names'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FA567FE-1463-4023-B3E6-A31DB4D08E2C}"/>
              </a:ext>
            </a:extLst>
          </p:cNvPr>
          <p:cNvSpPr txBox="1">
            <a:spLocks/>
          </p:cNvSpPr>
          <p:nvPr/>
        </p:nvSpPr>
        <p:spPr>
          <a:xfrm>
            <a:off x="263352" y="1556792"/>
            <a:ext cx="6426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Стоим Графики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27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/>
      <p:bldP spid="7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Anscombe's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quartet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359696" y="6021288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2279576" y="1268760"/>
            <a:ext cx="695938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Datasaurus</a:t>
            </a:r>
            <a:r>
              <a:rPr lang="en-US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Dozen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484784"/>
            <a:ext cx="932720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03512" y="616530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</p:spTree>
    <p:extLst>
      <p:ext uri="{BB962C8B-B14F-4D97-AF65-F5344CB8AC3E}">
        <p14:creationId xmlns:p14="http://schemas.microsoft.com/office/powerpoint/2010/main" val="35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Предобработка в общем случае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8108B5C-6AB9-4520-A6A1-B28B8D1B3126}"/>
              </a:ext>
            </a:extLst>
          </p:cNvPr>
          <p:cNvSpPr/>
          <p:nvPr/>
        </p:nvSpPr>
        <p:spPr>
          <a:xfrm>
            <a:off x="1775520" y="1268760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82061C4-C3BB-4E1F-B1B9-914524F6AAFE}"/>
              </a:ext>
            </a:extLst>
          </p:cNvPr>
          <p:cNvSpPr/>
          <p:nvPr/>
        </p:nvSpPr>
        <p:spPr>
          <a:xfrm>
            <a:off x="335360" y="2564904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().fit(DF)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90EF600-2DEA-4A93-B057-B2A3E2B300D1}"/>
              </a:ext>
            </a:extLst>
          </p:cNvPr>
          <p:cNvSpPr/>
          <p:nvPr/>
        </p:nvSpPr>
        <p:spPr>
          <a:xfrm>
            <a:off x="263352" y="3717032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69C0F1C-F775-4476-BF7A-F5D10ECA3709}"/>
              </a:ext>
            </a:extLst>
          </p:cNvPr>
          <p:cNvSpPr/>
          <p:nvPr/>
        </p:nvSpPr>
        <p:spPr>
          <a:xfrm>
            <a:off x="263352" y="4221088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1418883-A833-462B-98FF-86C532D3EC84}"/>
              </a:ext>
            </a:extLst>
          </p:cNvPr>
          <p:cNvSpPr/>
          <p:nvPr/>
        </p:nvSpPr>
        <p:spPr>
          <a:xfrm>
            <a:off x="263352" y="5373216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AE25B25-BA4D-4A78-93DF-03651306AECA}"/>
              </a:ext>
            </a:extLst>
          </p:cNvPr>
          <p:cNvSpPr txBox="1">
            <a:spLocks/>
          </p:cNvSpPr>
          <p:nvPr/>
        </p:nvSpPr>
        <p:spPr>
          <a:xfrm>
            <a:off x="1271464" y="1844824"/>
            <a:ext cx="13147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оздаем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объект, в котором сохраняем параметры обработки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B4BD1D96-2DFC-4BCA-96E1-9673022793B2}"/>
              </a:ext>
            </a:extLst>
          </p:cNvPr>
          <p:cNvSpPr txBox="1">
            <a:spLocks/>
          </p:cNvSpPr>
          <p:nvPr/>
        </p:nvSpPr>
        <p:spPr>
          <a:xfrm>
            <a:off x="983432" y="2996952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Применяем объект к данным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CF6E335E-3946-4233-B24D-0A0F4B084B2B}"/>
              </a:ext>
            </a:extLst>
          </p:cNvPr>
          <p:cNvSpPr txBox="1">
            <a:spLocks/>
          </p:cNvSpPr>
          <p:nvPr/>
        </p:nvSpPr>
        <p:spPr>
          <a:xfrm>
            <a:off x="888332" y="4661962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Обратное преобразование</a:t>
            </a:r>
          </a:p>
        </p:txBody>
      </p:sp>
    </p:spTree>
    <p:extLst>
      <p:ext uri="{BB962C8B-B14F-4D97-AF65-F5344CB8AC3E}">
        <p14:creationId xmlns:p14="http://schemas.microsoft.com/office/powerpoint/2010/main" val="234994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91544" y="176904"/>
            <a:ext cx="83328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Предобработка Числовых Данных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1847528" y="1340768"/>
                <a:ext cx="3958140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𝑠𝑐𝑎𝑙𝑒𝑑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1340768"/>
                <a:ext cx="3958140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1512667" y="2251296"/>
                <a:ext cx="3839834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667" y="2251296"/>
                <a:ext cx="3839834" cy="424796"/>
              </a:xfrm>
              <a:prstGeom prst="rect">
                <a:avLst/>
              </a:prstGeom>
              <a:blipFill>
                <a:blip r:embed="rId5"/>
                <a:stretch>
                  <a:fillRect t="-7143" r="-1746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1199456" y="2708920"/>
                <a:ext cx="466554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708920"/>
                <a:ext cx="4665548" cy="424796"/>
              </a:xfrm>
              <a:prstGeom prst="rect">
                <a:avLst/>
              </a:prstGeom>
              <a:blipFill>
                <a:blip r:embed="rId6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335360" y="1628800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628800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911424" y="3429000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𝑛𝑜𝑟𝑚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429000"/>
                <a:ext cx="3019735" cy="1061829"/>
              </a:xfrm>
              <a:prstGeom prst="rect">
                <a:avLst/>
              </a:prstGeom>
              <a:blipFill>
                <a:blip r:embed="rId8"/>
                <a:stretch>
                  <a:fillRect r="-14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1703512" y="3140968"/>
            <a:ext cx="2375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Нормализация</a:t>
            </a:r>
            <a:endParaRPr lang="ru-RU" sz="20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487488" y="1052736"/>
            <a:ext cx="258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263352" y="4941168"/>
                <a:ext cx="203695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941168"/>
                <a:ext cx="203695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1991544" y="4941168"/>
                <a:ext cx="2036954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941168"/>
                <a:ext cx="2036954" cy="6396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1343472" y="5661248"/>
                <a:ext cx="2036954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5661248"/>
                <a:ext cx="2036954" cy="6079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/>
          <p:cNvSpPr/>
          <p:nvPr/>
        </p:nvSpPr>
        <p:spPr>
          <a:xfrm>
            <a:off x="623392" y="4509120"/>
            <a:ext cx="4315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Степенное Преобразование</a:t>
            </a:r>
            <a:endParaRPr lang="ru-RU" sz="20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9976" y="1052736"/>
            <a:ext cx="2928508" cy="2016224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6280" y="2780928"/>
            <a:ext cx="2880320" cy="1983047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4713433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4709065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74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207568" y="176904"/>
            <a:ext cx="8116834" cy="520826"/>
          </a:xfrm>
          <a:prstGeom prst="rect">
            <a:avLst/>
          </a:prstGeom>
        </p:spPr>
        <p:txBody>
          <a:bodyPr/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Предобработка Категориальных Данных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95400" y="1052736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767408" y="2492896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3576098"/>
            <a:ext cx="6482879" cy="2574722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1055440" y="1916832"/>
            <a:ext cx="5171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Encoding / Ordinal Encoding</a:t>
            </a:r>
            <a:endParaRPr lang="ru-RU" sz="2000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1271464" y="3356992"/>
            <a:ext cx="2789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823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Делаем многое в рамках единого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C6B47D3-A1C5-4700-BB7D-7567E5D71703}"/>
              </a:ext>
            </a:extLst>
          </p:cNvPr>
          <p:cNvSpPr txBox="1">
            <a:spLocks/>
          </p:cNvSpPr>
          <p:nvPr/>
        </p:nvSpPr>
        <p:spPr>
          <a:xfrm>
            <a:off x="2207568" y="1268760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9807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1844824"/>
            <a:ext cx="8520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527" y="1268760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9336" y="2204864"/>
            <a:ext cx="7320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19336" y="4653136"/>
            <a:ext cx="681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9336" y="3356992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0096" y="46531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'preprocessors'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'model'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695400" y="6165304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807968" y="6093296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82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24" grpId="0"/>
      <p:bldP spid="25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972108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Которым Нужна предобработка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7FEFA06-F431-4C57-B830-BCD854FD35F2}"/>
              </a:ext>
            </a:extLst>
          </p:cNvPr>
          <p:cNvSpPr txBox="1">
            <a:spLocks/>
          </p:cNvSpPr>
          <p:nvPr/>
        </p:nvSpPr>
        <p:spPr>
          <a:xfrm>
            <a:off x="407368" y="1196752"/>
            <a:ext cx="53285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D95791-B2CD-4A43-8698-B7B8A7F9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1700808"/>
            <a:ext cx="3266704" cy="22322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DAB3F3A-AD93-4EED-8B4C-C92F81E3225F}"/>
              </a:ext>
            </a:extLst>
          </p:cNvPr>
          <p:cNvSpPr/>
          <p:nvPr/>
        </p:nvSpPr>
        <p:spPr>
          <a:xfrm>
            <a:off x="551384" y="3933056"/>
            <a:ext cx="53735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Сингулярное Разложение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2064" y="1124744"/>
            <a:ext cx="4824536" cy="44809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448" y="4509120"/>
            <a:ext cx="5050040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5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10369152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для которых Предобработка Рекомендуется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9C779B-A9A7-4B10-94C1-C1937C97D051}"/>
              </a:ext>
            </a:extLst>
          </p:cNvPr>
          <p:cNvSpPr/>
          <p:nvPr/>
        </p:nvSpPr>
        <p:spPr>
          <a:xfrm>
            <a:off x="551384" y="1772816"/>
            <a:ext cx="4350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Ближайшие Соседи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12CDA9-1E10-4531-91C9-E851BD4A135E}"/>
              </a:ext>
            </a:extLst>
          </p:cNvPr>
          <p:cNvSpPr/>
          <p:nvPr/>
        </p:nvSpPr>
        <p:spPr>
          <a:xfrm>
            <a:off x="551384" y="2492896"/>
            <a:ext cx="49375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Кластеризация К-Средних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/>
              <p:nvPr/>
            </p:nvSpPr>
            <p:spPr>
              <a:xfrm>
                <a:off x="623392" y="4581128"/>
                <a:ext cx="3156520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581128"/>
                <a:ext cx="3156520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C6DD970-74A6-40A4-B0DC-33912ABD338D}"/>
              </a:ext>
            </a:extLst>
          </p:cNvPr>
          <p:cNvSpPr/>
          <p:nvPr/>
        </p:nvSpPr>
        <p:spPr>
          <a:xfrm>
            <a:off x="623392" y="3212976"/>
            <a:ext cx="57342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Иерархическая кластеризация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70C5390-3BD6-45C6-9381-40B68F200144}"/>
              </a:ext>
            </a:extLst>
          </p:cNvPr>
          <p:cNvSpPr/>
          <p:nvPr/>
        </p:nvSpPr>
        <p:spPr>
          <a:xfrm>
            <a:off x="695400" y="3861048"/>
            <a:ext cx="16642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DBSCAN</a:t>
            </a:r>
            <a:endParaRPr lang="ru-RU" sz="2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61553AE-0CC9-41AE-9F41-13FC12FD879D}"/>
              </a:ext>
            </a:extLst>
          </p:cNvPr>
          <p:cNvSpPr/>
          <p:nvPr/>
        </p:nvSpPr>
        <p:spPr>
          <a:xfrm>
            <a:off x="6240016" y="3140968"/>
            <a:ext cx="5772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71A0FCF-91DA-4EB0-9C91-9AFEACBA9FF1}"/>
              </a:ext>
            </a:extLst>
          </p:cNvPr>
          <p:cNvSpPr/>
          <p:nvPr/>
        </p:nvSpPr>
        <p:spPr>
          <a:xfrm>
            <a:off x="263352" y="1124744"/>
            <a:ext cx="7720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расстоянии</a:t>
            </a:r>
            <a:endParaRPr lang="tr-TR" sz="32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063F85B-942C-4A7A-8DF1-DC52BDFD9B63}"/>
              </a:ext>
            </a:extLst>
          </p:cNvPr>
          <p:cNvSpPr/>
          <p:nvPr/>
        </p:nvSpPr>
        <p:spPr>
          <a:xfrm>
            <a:off x="6456040" y="3717032"/>
            <a:ext cx="70100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основном привод к виду Гауссова распределения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1F43EDB-CB8F-4C37-BDEF-5E160EF7E814}"/>
              </a:ext>
            </a:extLst>
          </p:cNvPr>
          <p:cNvSpPr/>
          <p:nvPr/>
        </p:nvSpPr>
        <p:spPr>
          <a:xfrm>
            <a:off x="6286593" y="1640906"/>
            <a:ext cx="56637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/>
              <p:nvPr/>
            </p:nvSpPr>
            <p:spPr>
              <a:xfrm>
                <a:off x="5415385" y="5301208"/>
                <a:ext cx="6768752" cy="567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ru-RU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385" y="5301208"/>
                <a:ext cx="6768752" cy="567335"/>
              </a:xfrm>
              <a:prstGeom prst="rect">
                <a:avLst/>
              </a:prstGeom>
              <a:blipFill>
                <a:blip r:embed="rId5"/>
                <a:stretch>
                  <a:fillRect t="-4301" b="-623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45F6464-9AC9-49A2-84EB-990309E172FE}"/>
              </a:ext>
            </a:extLst>
          </p:cNvPr>
          <p:cNvSpPr/>
          <p:nvPr/>
        </p:nvSpPr>
        <p:spPr>
          <a:xfrm>
            <a:off x="6744072" y="2060848"/>
            <a:ext cx="5328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особенности Радиальное Ядро</a:t>
            </a:r>
          </a:p>
        </p:txBody>
      </p:sp>
    </p:spTree>
    <p:extLst>
      <p:ext uri="{BB962C8B-B14F-4D97-AF65-F5344CB8AC3E}">
        <p14:creationId xmlns:p14="http://schemas.microsoft.com/office/powerpoint/2010/main" val="426790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13" grpId="0"/>
      <p:bldP spid="17" grpId="0"/>
      <p:bldP spid="19" grpId="0"/>
      <p:bldP spid="20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84918" y="1082535"/>
            <a:ext cx="88114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вещи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4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4096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которые Могут работать и Без Предобработки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9188CD-CB64-42FF-8B48-FC078E0BAFC3}"/>
              </a:ext>
            </a:extLst>
          </p:cNvPr>
          <p:cNvSpPr/>
          <p:nvPr/>
        </p:nvSpPr>
        <p:spPr>
          <a:xfrm>
            <a:off x="695400" y="1052736"/>
            <a:ext cx="448452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32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Boosting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endParaRPr lang="ru-RU" sz="3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72231E-A467-409F-8630-77D5F1A9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1052736"/>
            <a:ext cx="4785620" cy="168383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E9B61A-6A20-4203-B00D-C6D3028B81D3}"/>
              </a:ext>
            </a:extLst>
          </p:cNvPr>
          <p:cNvSpPr/>
          <p:nvPr/>
        </p:nvSpPr>
        <p:spPr>
          <a:xfrm>
            <a:off x="551384" y="3501008"/>
            <a:ext cx="5328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Наивный Байесовский Классификатор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/>
              <p:nvPr/>
            </p:nvSpPr>
            <p:spPr>
              <a:xfrm>
                <a:off x="5735960" y="3284984"/>
                <a:ext cx="624003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284984"/>
                <a:ext cx="6240030" cy="12228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27B232-0FD0-40E5-B555-D1AC40017902}"/>
              </a:ext>
            </a:extLst>
          </p:cNvPr>
          <p:cNvSpPr/>
          <p:nvPr/>
        </p:nvSpPr>
        <p:spPr>
          <a:xfrm>
            <a:off x="551384" y="4941168"/>
            <a:ext cx="56092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/>
              <p:nvPr/>
            </p:nvSpPr>
            <p:spPr>
              <a:xfrm>
                <a:off x="6960096" y="5013176"/>
                <a:ext cx="34036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5013176"/>
                <a:ext cx="340362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61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3" grpId="0"/>
      <p:bldP spid="11" grpId="0"/>
      <p:bldP spid="16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847528" y="176904"/>
            <a:ext cx="8476874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Последние слова о Предобработке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4A89D8-A974-461D-BF88-3DA687144DCD}"/>
              </a:ext>
            </a:extLst>
          </p:cNvPr>
          <p:cNvSpPr/>
          <p:nvPr/>
        </p:nvSpPr>
        <p:spPr>
          <a:xfrm>
            <a:off x="407368" y="1268760"/>
            <a:ext cx="11377264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новых данных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модели.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масштабирования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Методы, основанные на расстоянии, могут выиграть от масштабирования. Но иногда даже деревья могут выиграть от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PowerTransform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PCA, который, как известно, выигрывает от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действительно выигрывает от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sz="24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45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84918" y="1082535"/>
            <a:ext cx="88114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вещи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2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847528" y="176904"/>
            <a:ext cx="8712968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Конструирование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FBA0C9D0-F37B-4500-9C96-3E0A20D40620}"/>
              </a:ext>
            </a:extLst>
          </p:cNvPr>
          <p:cNvSpPr txBox="1">
            <a:spLocks/>
          </p:cNvSpPr>
          <p:nvPr/>
        </p:nvSpPr>
        <p:spPr>
          <a:xfrm>
            <a:off x="1415480" y="980728"/>
            <a:ext cx="9259747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EA9B85C-3B02-4CFC-9CCC-1EAA01980067}"/>
              </a:ext>
            </a:extLst>
          </p:cNvPr>
          <p:cNvSpPr/>
          <p:nvPr/>
        </p:nvSpPr>
        <p:spPr>
          <a:xfrm>
            <a:off x="6254173" y="2287980"/>
            <a:ext cx="6231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комбинации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757DEF3D-E1AC-46CF-BB3A-42E0DE898DC2}"/>
              </a:ext>
            </a:extLst>
          </p:cNvPr>
          <p:cNvSpPr txBox="1">
            <a:spLocks/>
          </p:cNvSpPr>
          <p:nvPr/>
        </p:nvSpPr>
        <p:spPr>
          <a:xfrm>
            <a:off x="936105" y="2348880"/>
            <a:ext cx="5375920" cy="128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/>
              <a:buNone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Encoding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80390D92-DC3B-44E3-979D-36930A9CEC37}"/>
              </a:ext>
            </a:extLst>
          </p:cNvPr>
          <p:cNvSpPr txBox="1">
            <a:spLocks/>
          </p:cNvSpPr>
          <p:nvPr/>
        </p:nvSpPr>
        <p:spPr>
          <a:xfrm>
            <a:off x="0" y="1628800"/>
            <a:ext cx="5024821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Линейных Моделей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708AC44C-90C4-41F1-BDCF-D4AD476133EA}"/>
              </a:ext>
            </a:extLst>
          </p:cNvPr>
          <p:cNvSpPr txBox="1">
            <a:spLocks/>
          </p:cNvSpPr>
          <p:nvPr/>
        </p:nvSpPr>
        <p:spPr>
          <a:xfrm>
            <a:off x="5807968" y="1574971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Деревьев Решений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63352" y="3878242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29198" y="5852884"/>
            <a:ext cx="4833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869E3-B305-5C5A-97D7-E21CBC1B8A37}"/>
              </a:ext>
            </a:extLst>
          </p:cNvPr>
          <p:cNvSpPr txBox="1"/>
          <p:nvPr/>
        </p:nvSpPr>
        <p:spPr>
          <a:xfrm>
            <a:off x="937811" y="4401462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Чтение статей по теме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Научный руководитель</a:t>
            </a:r>
          </a:p>
        </p:txBody>
      </p:sp>
    </p:spTree>
    <p:extLst>
      <p:ext uri="{BB962C8B-B14F-4D97-AF65-F5344CB8AC3E}">
        <p14:creationId xmlns:p14="http://schemas.microsoft.com/office/powerpoint/2010/main" val="209270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/>
      <p:bldP spid="21" grpId="0"/>
      <p:bldP spid="23" grpId="0"/>
      <p:bldP spid="24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84918" y="1082535"/>
            <a:ext cx="88114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вещи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Линейные Модели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49619E-D2EE-4455-989B-81F07773B5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4112" y="1484784"/>
            <a:ext cx="4988560" cy="263567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B3223C-A144-42AF-B0F5-70541CC0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1345" y="4118446"/>
            <a:ext cx="4988560" cy="263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/>
              <p:nvPr/>
            </p:nvSpPr>
            <p:spPr>
              <a:xfrm>
                <a:off x="695400" y="1340768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340768"/>
                <a:ext cx="34400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/>
              <p:nvPr/>
            </p:nvSpPr>
            <p:spPr>
              <a:xfrm>
                <a:off x="479376" y="2132856"/>
                <a:ext cx="4699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132856"/>
                <a:ext cx="4699492" cy="584775"/>
              </a:xfrm>
              <a:prstGeom prst="rect">
                <a:avLst/>
              </a:prstGeom>
              <a:blipFill>
                <a:blip r:embed="rId7"/>
                <a:stretch>
                  <a:fillRect t="-12500" r="-2464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/>
              <p:nvPr/>
            </p:nvSpPr>
            <p:spPr>
              <a:xfrm>
                <a:off x="479376" y="3002148"/>
                <a:ext cx="6403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32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002148"/>
                <a:ext cx="6403741" cy="584775"/>
              </a:xfrm>
              <a:prstGeom prst="rect">
                <a:avLst/>
              </a:prstGeom>
              <a:blipFill>
                <a:blip r:embed="rId8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/>
              <p:nvPr/>
            </p:nvSpPr>
            <p:spPr>
              <a:xfrm>
                <a:off x="787537" y="3896959"/>
                <a:ext cx="4123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37" y="3896959"/>
                <a:ext cx="41230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/>
              <p:nvPr/>
            </p:nvSpPr>
            <p:spPr>
              <a:xfrm>
                <a:off x="1696592" y="4759233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592" y="4759233"/>
                <a:ext cx="3198051" cy="12661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8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335360" y="1484784"/>
            <a:ext cx="6711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найдите самый популярный класс / среднее значение  среди k ближайших точек.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0E0A4A-1EDB-466C-90C1-3BBB2067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3284984"/>
            <a:ext cx="3439864" cy="276167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1A722A-1C90-4E77-81A2-7C0A1627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1196752"/>
            <a:ext cx="4118815" cy="22595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5C8F73C-BA61-4245-AEBA-F573745F7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120" y="3861048"/>
            <a:ext cx="4118815" cy="2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5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Вероятностные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BDA37-B439-4514-8099-7B578923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0096" y="1052736"/>
            <a:ext cx="4224984" cy="223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/>
              <p:nvPr/>
            </p:nvSpPr>
            <p:spPr>
              <a:xfrm>
                <a:off x="767408" y="1196752"/>
                <a:ext cx="5940152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196752"/>
                <a:ext cx="5940152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/>
              <p:nvPr/>
            </p:nvSpPr>
            <p:spPr>
              <a:xfrm>
                <a:off x="1055440" y="2492896"/>
                <a:ext cx="551688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2492896"/>
                <a:ext cx="5516880" cy="1222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4697760"/>
            <a:ext cx="4088694" cy="21602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4643434"/>
            <a:ext cx="4191517" cy="2214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911424" y="3717032"/>
                <a:ext cx="9937104" cy="990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717032"/>
                <a:ext cx="9937104" cy="990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</a:t>
            </a:r>
            <a:endParaRPr lang="ru-RU" sz="36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/>
              <p:nvPr/>
            </p:nvSpPr>
            <p:spPr>
              <a:xfrm>
                <a:off x="767408" y="1412776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412776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/>
              <p:nvPr/>
            </p:nvSpPr>
            <p:spPr>
              <a:xfrm>
                <a:off x="432121" y="2548974"/>
                <a:ext cx="3720256" cy="58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1" y="2548974"/>
                <a:ext cx="3720256" cy="585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/>
              <p:nvPr/>
            </p:nvSpPr>
            <p:spPr>
              <a:xfrm>
                <a:off x="1054836" y="3170245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36" y="3170245"/>
                <a:ext cx="2266326" cy="585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/>
              <p:nvPr/>
            </p:nvSpPr>
            <p:spPr>
              <a:xfrm>
                <a:off x="432121" y="4569545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1" y="4569545"/>
                <a:ext cx="4349524" cy="584775"/>
              </a:xfrm>
              <a:prstGeom prst="rect">
                <a:avLst/>
              </a:prstGeom>
              <a:blipFill>
                <a:blip r:embed="rId7"/>
                <a:stretch>
                  <a:fillRect t="-12500" r="-2665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/>
              <p:nvPr/>
            </p:nvSpPr>
            <p:spPr>
              <a:xfrm>
                <a:off x="1110975" y="3958085"/>
                <a:ext cx="2154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75" y="3958085"/>
                <a:ext cx="215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1F66E5-96B6-40E2-83B1-6111602149C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0757" y="1802858"/>
            <a:ext cx="4218726" cy="223286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D018B3-F906-4341-B46E-43B549B0345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1177" y="4313160"/>
            <a:ext cx="4248516" cy="22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и Ансамбли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C8A4D8-0615-4746-A56A-3AA59E63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1340768"/>
            <a:ext cx="3820195" cy="206096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C69A2D0-CB0A-42AE-9E05-D7234C368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94" y="3977361"/>
            <a:ext cx="3900666" cy="206472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E31864C-9A60-41FA-80B4-3A8D304D8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358" y="3977361"/>
            <a:ext cx="3906480" cy="206893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1AA54C0-D954-4BDE-8189-A975B649C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641" y="3977361"/>
            <a:ext cx="3906480" cy="206753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392" y="1484784"/>
            <a:ext cx="7034872" cy="16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3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базы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0" y="1340768"/>
                <a:ext cx="7392144" cy="3972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Montserrat"/>
                    <a:sym typeface="Montserrat"/>
                  </a:rPr>
                  <a:t>Что такое машинное обучение (МО)</a:t>
                </a:r>
                <a:endParaRPr lang="en-US" sz="2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Montserrat"/>
                  <a:sym typeface="Montserrat"/>
                </a:endParaRP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endParaRPr lang="en-US" sz="2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Montserrat"/>
                  <a:sym typeface="Montserrat"/>
                </a:endParaRP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endParaRPr lang="en-US" sz="2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Montserrat"/>
                  <a:sym typeface="Montserrat"/>
                </a:endParaRP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endParaRPr lang="en-US" sz="2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Montserrat"/>
                  <a:sym typeface="Montserrat"/>
                </a:endParaRP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endParaRPr lang="en-US" sz="2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Montserrat"/>
                  <a:sym typeface="Montserrat"/>
                </a:endParaRP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Montserrat"/>
                    <a:sym typeface="Montserrat"/>
                  </a:rPr>
                  <a:t>Основные термины в МО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Объекты, Цель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Признаки </a:t>
                </a:r>
                <a:r>
                  <a:rPr lang="en-US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Набор данных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Модель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Прогноз, Потери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Тренировочный-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валидационный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-Тестовый набор  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40768"/>
                <a:ext cx="7392144" cy="3972882"/>
              </a:xfrm>
              <a:prstGeom prst="rect">
                <a:avLst/>
              </a:prstGeom>
              <a:blipFill>
                <a:blip r:embed="rId4"/>
                <a:stretch>
                  <a:fillRect l="-742" t="-613" b="-18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068" y="2492896"/>
            <a:ext cx="5267932" cy="151216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785" y="4293096"/>
            <a:ext cx="5234371" cy="154744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200" y="548680"/>
            <a:ext cx="3747553" cy="18759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2B2286-B325-4E34-8AA4-34B8538A1006}"/>
              </a:ext>
            </a:extLst>
          </p:cNvPr>
          <p:cNvSpPr txBox="1"/>
          <p:nvPr/>
        </p:nvSpPr>
        <p:spPr>
          <a:xfrm>
            <a:off x="2300212" y="6331939"/>
            <a:ext cx="9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https://christophm.github.io/interpretable-ml-book/terminology.html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7B23F81-2C86-4183-9AE2-49E865DB7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5480" y="1844824"/>
            <a:ext cx="3982957" cy="20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Моделей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C744A99-28BC-4F3E-B982-F2E707B61A4E}"/>
              </a:ext>
            </a:extLst>
          </p:cNvPr>
          <p:cNvSpPr/>
          <p:nvPr/>
        </p:nvSpPr>
        <p:spPr>
          <a:xfrm>
            <a:off x="623392" y="105273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7949D2C-21B5-45B4-B5B9-6DBC51FB374A}"/>
              </a:ext>
            </a:extLst>
          </p:cNvPr>
          <p:cNvSpPr/>
          <p:nvPr/>
        </p:nvSpPr>
        <p:spPr>
          <a:xfrm>
            <a:off x="7439431" y="1414109"/>
            <a:ext cx="42993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C7A813E-8993-422A-8322-6C70F2C2E3C4}"/>
              </a:ext>
            </a:extLst>
          </p:cNvPr>
          <p:cNvSpPr/>
          <p:nvPr/>
        </p:nvSpPr>
        <p:spPr>
          <a:xfrm>
            <a:off x="191303" y="1630133"/>
            <a:ext cx="7344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9AC13F9-5EBC-4469-8DCE-1F313A285AF8}"/>
              </a:ext>
            </a:extLst>
          </p:cNvPr>
          <p:cNvSpPr/>
          <p:nvPr/>
        </p:nvSpPr>
        <p:spPr>
          <a:xfrm>
            <a:off x="593200" y="2802377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87022B9-8800-4853-B27C-725E9A17E778}"/>
              </a:ext>
            </a:extLst>
          </p:cNvPr>
          <p:cNvSpPr/>
          <p:nvPr/>
        </p:nvSpPr>
        <p:spPr>
          <a:xfrm>
            <a:off x="22607" y="3502341"/>
            <a:ext cx="73201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9269C4D-04DE-4B33-B867-8565703862A4}"/>
              </a:ext>
            </a:extLst>
          </p:cNvPr>
          <p:cNvSpPr/>
          <p:nvPr/>
        </p:nvSpPr>
        <p:spPr>
          <a:xfrm>
            <a:off x="6960096" y="2996952"/>
            <a:ext cx="5688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Ансамблевые Методы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87BAEFC-11B2-41D9-9387-FEC37A47550D}"/>
              </a:ext>
            </a:extLst>
          </p:cNvPr>
          <p:cNvSpPr/>
          <p:nvPr/>
        </p:nvSpPr>
        <p:spPr>
          <a:xfrm>
            <a:off x="6816080" y="4221088"/>
            <a:ext cx="51828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Логистическая, Линейная Регрессии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695400" y="558924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28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8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54EA354-4D88-420F-B6D4-2C4C84834558}"/>
              </a:ext>
            </a:extLst>
          </p:cNvPr>
          <p:cNvSpPr/>
          <p:nvPr/>
        </p:nvSpPr>
        <p:spPr>
          <a:xfrm>
            <a:off x="551384" y="1268760"/>
            <a:ext cx="11125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Your_Model_of_Choice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BD0901-53A3-4FEB-B589-568604A60EEF}"/>
              </a:ext>
            </a:extLst>
          </p:cNvPr>
          <p:cNvSpPr/>
          <p:nvPr/>
        </p:nvSpPr>
        <p:spPr>
          <a:xfrm>
            <a:off x="551384" y="2060848"/>
            <a:ext cx="9629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Parameters_of_the_Model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DB72E7E-3329-419F-B8D0-21ACA7678318}"/>
              </a:ext>
            </a:extLst>
          </p:cNvPr>
          <p:cNvSpPr/>
          <p:nvPr/>
        </p:nvSpPr>
        <p:spPr>
          <a:xfrm>
            <a:off x="623392" y="5085184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5A845E-B0F3-4785-AC98-42637F0925DB}"/>
              </a:ext>
            </a:extLst>
          </p:cNvPr>
          <p:cNvSpPr/>
          <p:nvPr/>
        </p:nvSpPr>
        <p:spPr>
          <a:xfrm>
            <a:off x="623392" y="3717032"/>
            <a:ext cx="1020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\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F60004-241E-46B7-9D96-2845D09A40C2}"/>
              </a:ext>
            </a:extLst>
          </p:cNvPr>
          <p:cNvSpPr/>
          <p:nvPr/>
        </p:nvSpPr>
        <p:spPr>
          <a:xfrm>
            <a:off x="551384" y="285293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l-G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ϵ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(0.2…0.4)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3905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8" grpId="0"/>
      <p:bldP spid="19" grpId="0"/>
      <p:bldP spid="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84918" y="1082535"/>
            <a:ext cx="88114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вещи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5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регрессии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855640" y="98072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98072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692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479376" y="2060848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060848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407368" y="3501008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501008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7" t="-18333" r="-3566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263352" y="2780928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780928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647728" y="1988840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647728" y="2708920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647728" y="3501008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5085184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647728" y="6093296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288" r="-5769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4382" r="-4382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4293096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293096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647728" y="4221088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4382" r="-4382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4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836712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839416" y="249289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49289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479376" y="155679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256" y="1124744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11513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06635" y="1898524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836712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008" y="1628800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2424" y="1700808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23392" y="1268760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2708920"/>
            <a:ext cx="5486737" cy="11076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016" y="3573016"/>
            <a:ext cx="5544616" cy="27275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437112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3717032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2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Cross-validation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EA18ED2-4FE5-4193-A61E-2258AA8F556A}"/>
              </a:ext>
            </a:extLst>
          </p:cNvPr>
          <p:cNvSpPr txBox="1">
            <a:spLocks/>
          </p:cNvSpPr>
          <p:nvPr/>
        </p:nvSpPr>
        <p:spPr>
          <a:xfrm>
            <a:off x="1934816" y="1350352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16BB73C-036B-4AF2-B45E-F9F1DC202CBB}"/>
              </a:ext>
            </a:extLst>
          </p:cNvPr>
          <p:cNvSpPr/>
          <p:nvPr/>
        </p:nvSpPr>
        <p:spPr>
          <a:xfrm>
            <a:off x="6672064" y="3424188"/>
            <a:ext cx="2064486" cy="276425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C7F8DC3-09FB-4A37-8036-0738AF5F629B}"/>
              </a:ext>
            </a:extLst>
          </p:cNvPr>
          <p:cNvSpPr/>
          <p:nvPr/>
        </p:nvSpPr>
        <p:spPr>
          <a:xfrm>
            <a:off x="4607578" y="6309981"/>
            <a:ext cx="2064486" cy="46837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11DECA-88D9-4C0F-A66C-DB0511C8DAC9}"/>
              </a:ext>
            </a:extLst>
          </p:cNvPr>
          <p:cNvSpPr/>
          <p:nvPr/>
        </p:nvSpPr>
        <p:spPr>
          <a:xfrm>
            <a:off x="551384" y="2564904"/>
            <a:ext cx="10653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cv=StratifiedKFold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43F08AA-6E1E-40D2-A449-DA2A9311A8FE}"/>
              </a:ext>
            </a:extLst>
          </p:cNvPr>
          <p:cNvSpPr/>
          <p:nvPr/>
        </p:nvSpPr>
        <p:spPr>
          <a:xfrm>
            <a:off x="407368" y="4725144"/>
            <a:ext cx="99112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'-MSE'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'neg_mean_squared_error'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'neg_mean_absolute_error'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'max_error’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cv=ShuffleSplit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771C69-9396-48D8-A46F-CD84DF614B55}"/>
              </a:ext>
            </a:extLst>
          </p:cNvPr>
          <p:cNvSpPr/>
          <p:nvPr/>
        </p:nvSpPr>
        <p:spPr>
          <a:xfrm>
            <a:off x="623392" y="1268760"/>
            <a:ext cx="9145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cross_validate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ShuffleSplit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StratifiedKFold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9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" grpId="0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84918" y="1082535"/>
            <a:ext cx="88114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вещи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72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76904"/>
            <a:ext cx="9361040" cy="520826"/>
          </a:xfrm>
          <a:prstGeom prst="rect">
            <a:avLst/>
          </a:prstGeom>
        </p:spPr>
        <p:txBody>
          <a:bodyPr/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Модель: Параметры и </a:t>
            </a:r>
            <a:r>
              <a:rPr lang="ru-RU" sz="36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Гиперпараметры</a:t>
            </a:r>
            <a:endParaRPr lang="ru-RU" sz="36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51384" y="119675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19675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51384" y="1844824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844824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95400" y="3573016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573016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C3D8C6A-89A7-4009-9F70-73E6C92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endParaRPr lang="ru-RU" sz="4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9456" y="2564904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564904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271464" y="429309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429309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91544" y="4797152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797152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71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0" grpId="0"/>
      <p:bldP spid="21" grpId="0"/>
      <p:bldP spid="22" grpId="0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95400" y="1340768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750713" y="2113491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623392" y="3573016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695400" y="4437112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ИИ от Президента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CD25EA-5FC0-483C-81F2-22ED7FB3971F}"/>
              </a:ext>
            </a:extLst>
          </p:cNvPr>
          <p:cNvSpPr/>
          <p:nvPr/>
        </p:nvSpPr>
        <p:spPr>
          <a:xfrm>
            <a:off x="551384" y="1268760"/>
            <a:ext cx="1094521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Искусственный интеллект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задач результаты, сопоставимые, как минимум, с результатами интеллектуальной деятельности человека.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Комплекс технологических решений включает в себя информационно-коммуникационную инфраструктуру, программное обеспечение (в том числе, в котором используются методы машинного обучения), процессы и сервисы по обработке данных и поиску решений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 г. № 490 «О развитии искусственного интеллекта в Российской Федерации»)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8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687016" y="156974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2492896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342900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27448" y="4437112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5190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884918" y="1082535"/>
            <a:ext cx="88114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вещи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91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69FE610-635D-4457-BF89-3A44A4DDC034}"/>
              </a:ext>
            </a:extLst>
          </p:cNvPr>
          <p:cNvSpPr/>
          <p:nvPr/>
        </p:nvSpPr>
        <p:spPr>
          <a:xfrm>
            <a:off x="4655840" y="3068960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</a:p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938F122-A70B-48B9-B477-1F48174C4B27}"/>
              </a:ext>
            </a:extLst>
          </p:cNvPr>
          <p:cNvSpPr/>
          <p:nvPr/>
        </p:nvSpPr>
        <p:spPr>
          <a:xfrm>
            <a:off x="407368" y="2996952"/>
            <a:ext cx="3871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B4CC3C-A08B-49E5-B99B-0A9ECBA1751C}"/>
              </a:ext>
            </a:extLst>
          </p:cNvPr>
          <p:cNvSpPr/>
          <p:nvPr/>
        </p:nvSpPr>
        <p:spPr>
          <a:xfrm>
            <a:off x="335360" y="162880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3426FD2-8F27-4CD5-AA21-D80B4CD070F4}"/>
              </a:ext>
            </a:extLst>
          </p:cNvPr>
          <p:cNvSpPr/>
          <p:nvPr/>
        </p:nvSpPr>
        <p:spPr>
          <a:xfrm>
            <a:off x="335360" y="1124744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C8F77BD-DFA3-4CA0-94EA-FA27EBFB5635}"/>
              </a:ext>
            </a:extLst>
          </p:cNvPr>
          <p:cNvSpPr/>
          <p:nvPr/>
        </p:nvSpPr>
        <p:spPr>
          <a:xfrm>
            <a:off x="335360" y="2132856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LD 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LDA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.scalings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B4FD24D-BBB8-4FC5-AF79-35E3EE296DDA}"/>
              </a:ext>
            </a:extLst>
          </p:cNvPr>
          <p:cNvSpPr/>
          <p:nvPr/>
        </p:nvSpPr>
        <p:spPr>
          <a:xfrm>
            <a:off x="263352" y="4293096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DT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D947807-59BE-441B-B8E8-4CF9B54FF294}"/>
              </a:ext>
            </a:extLst>
          </p:cNvPr>
          <p:cNvSpPr/>
          <p:nvPr/>
        </p:nvSpPr>
        <p:spPr>
          <a:xfrm>
            <a:off x="4799856" y="4293096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.support_vectors_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328248" y="5085184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6280" y="2852936"/>
            <a:ext cx="3480645" cy="1397054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4725144"/>
            <a:ext cx="3312368" cy="138151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6"/>
          <a:srcRect l="24670" t="23451" r="50789" b="41777"/>
          <a:stretch/>
        </p:blipFill>
        <p:spPr>
          <a:xfrm>
            <a:off x="5015880" y="4725144"/>
            <a:ext cx="3042059" cy="1296144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352105" y="5517232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AB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.estimator_weights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8"/>
          <a:stretch/>
        </p:blipFill>
        <p:spPr bwMode="auto">
          <a:xfrm>
            <a:off x="4583832" y="908720"/>
            <a:ext cx="3240360" cy="168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9"/>
          <a:stretch/>
        </p:blipFill>
        <p:spPr bwMode="auto">
          <a:xfrm>
            <a:off x="8400256" y="980728"/>
            <a:ext cx="3355510" cy="172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7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21" grpId="0"/>
      <p:bldP spid="24" grpId="0"/>
      <p:bldP spid="28" grpId="0"/>
      <p:bldP spid="29" grpId="0"/>
      <p:bldP spid="30" grpId="0"/>
      <p:bldP spid="31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563114-90E1-4247-AD6E-08D95BA53342}"/>
              </a:ext>
            </a:extLst>
          </p:cNvPr>
          <p:cNvSpPr/>
          <p:nvPr/>
        </p:nvSpPr>
        <p:spPr>
          <a:xfrm>
            <a:off x="1775520" y="1052736"/>
            <a:ext cx="9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0CC7342-2F4D-4F5C-9D6A-B0C3E8F484D8}"/>
              </a:ext>
            </a:extLst>
          </p:cNvPr>
          <p:cNvSpPr/>
          <p:nvPr/>
        </p:nvSpPr>
        <p:spPr>
          <a:xfrm>
            <a:off x="3071664" y="1628800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4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=?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A831180-9A42-46C5-B166-52A5517589F1}"/>
              </a:ext>
            </a:extLst>
          </p:cNvPr>
          <p:cNvSpPr/>
          <p:nvPr/>
        </p:nvSpPr>
        <p:spPr>
          <a:xfrm>
            <a:off x="82834" y="2060848"/>
            <a:ext cx="11237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-apple-system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A03AFBF-0E3C-48DE-BD8A-A2B518C84B99}"/>
              </a:ext>
            </a:extLst>
          </p:cNvPr>
          <p:cNvSpPr/>
          <p:nvPr/>
        </p:nvSpPr>
        <p:spPr>
          <a:xfrm>
            <a:off x="333082" y="2640300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71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7075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335360" y="906385"/>
            <a:ext cx="123133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Pandas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наше всё; рисуем, рисуем и еще раз рисуем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нормализация, стандартизация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степенное;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Label/Ordinal/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OneHot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Encoding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Уменьшение размерности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EDA +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читаем что умные люди пишут</a:t>
            </a: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 или точность 99.999999%</a:t>
            </a: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Перекрестная проверка, Метрики (лучше несколько)</a:t>
            </a: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GridSearch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RandomSeacrh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+предобработка и т.п</a:t>
            </a:r>
            <a:r>
              <a:rPr lang="ru-RU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Визуализируем что можем в модели; смотрим где ошибаемся</a:t>
            </a:r>
          </a:p>
        </p:txBody>
      </p:sp>
    </p:spTree>
    <p:extLst>
      <p:ext uri="{BB962C8B-B14F-4D97-AF65-F5344CB8AC3E}">
        <p14:creationId xmlns:p14="http://schemas.microsoft.com/office/powerpoint/2010/main" val="214890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ИИ от Президента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92B39D0-EC2A-47AC-90ED-3A0AF7A6EFCB}"/>
              </a:ext>
            </a:extLst>
          </p:cNvPr>
          <p:cNvSpPr/>
          <p:nvPr/>
        </p:nvSpPr>
        <p:spPr>
          <a:xfrm>
            <a:off x="839416" y="1268760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искусственного интеллекта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технологии, основанные на использовании искусственного интеллекта, включая компьютерное зрение, обработку естественного языка, распознавание и синтез речи, интеллектуальную поддержку принятия решений и перспективные методы искусственного интеллекта 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 г. № 490 «О развитии искусственного интеллекта в Российской Федерации»);</a:t>
            </a:r>
          </a:p>
        </p:txBody>
      </p:sp>
    </p:spTree>
    <p:extLst>
      <p:ext uri="{BB962C8B-B14F-4D97-AF65-F5344CB8AC3E}">
        <p14:creationId xmlns:p14="http://schemas.microsoft.com/office/powerpoint/2010/main" val="382810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28" y="1196752"/>
            <a:ext cx="4329973" cy="494116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24" y="1196752"/>
            <a:ext cx="5741083" cy="40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ACD51F2C-3EE1-4037-8735-64BD0786A62D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с учителем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F1088D5-61B2-4E6E-A602-0AC5590C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EB18D2B-AA4D-4011-8C9B-2461D784D83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4CA707-D3F1-44DF-B9FC-245DD7691C6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01C84A82-3211-4EB3-B8C6-6316A219FE4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/>
              <p:nvPr/>
            </p:nvSpPr>
            <p:spPr>
              <a:xfrm>
                <a:off x="623392" y="1484784"/>
                <a:ext cx="557075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множество возможных ответов конечно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задачи </a:t>
                </a:r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классификации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и распознавания образов;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−1, +1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 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или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{0,1}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484784"/>
                <a:ext cx="5570756" cy="1631216"/>
              </a:xfrm>
              <a:prstGeom prst="rect">
                <a:avLst/>
              </a:prstGeom>
              <a:blipFill>
                <a:blip r:embed="rId4"/>
                <a:stretch>
                  <a:fillRect l="-1094" t="-2247" b="-37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/>
              <p:nvPr/>
            </p:nvSpPr>
            <p:spPr>
              <a:xfrm>
                <a:off x="695400" y="4005064"/>
                <a:ext cx="603402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множество возможных ответов бесконечно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задачи </a:t>
                </a:r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регрессии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и аппроксимации 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005064"/>
                <a:ext cx="6034024" cy="1323439"/>
              </a:xfrm>
              <a:prstGeom prst="rect">
                <a:avLst/>
              </a:prstGeom>
              <a:blipFill>
                <a:blip r:embed="rId5"/>
                <a:stretch>
                  <a:fillRect t="-2765" r="-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0ED118E-E6D4-4A32-BD50-3EF8D8056643}"/>
              </a:ext>
            </a:extLst>
          </p:cNvPr>
          <p:cNvSpPr txBox="1"/>
          <p:nvPr/>
        </p:nvSpPr>
        <p:spPr>
          <a:xfrm>
            <a:off x="623392" y="5877272"/>
            <a:ext cx="595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 характеризуют будущие поведение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задачи прогнозирования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0D929D2-D35D-4700-A357-C9A18C92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488" y="1759685"/>
            <a:ext cx="3383790" cy="17887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994B88-6BB4-49D9-9510-A558EE99E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28" y="1484784"/>
            <a:ext cx="2168587" cy="2264185"/>
          </a:xfrm>
          <a:prstGeom prst="rect">
            <a:avLst/>
          </a:prstGeom>
        </p:spPr>
      </p:pic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0C14D8-C7CE-47D3-802A-083FFEAD94A4}"/>
              </a:ext>
            </a:extLst>
          </p:cNvPr>
          <p:cNvCxnSpPr>
            <a:cxnSpLocks/>
          </p:cNvCxnSpPr>
          <p:nvPr/>
        </p:nvCxnSpPr>
        <p:spPr>
          <a:xfrm flipV="1">
            <a:off x="8616280" y="4221088"/>
            <a:ext cx="0" cy="187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FBA99EB-9282-4473-A522-CB43B82ED917}"/>
              </a:ext>
            </a:extLst>
          </p:cNvPr>
          <p:cNvCxnSpPr>
            <a:cxnSpLocks/>
          </p:cNvCxnSpPr>
          <p:nvPr/>
        </p:nvCxnSpPr>
        <p:spPr>
          <a:xfrm>
            <a:off x="8256240" y="5805264"/>
            <a:ext cx="324036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635813-44DB-4D99-B4E9-1F6A8833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312" y="4509120"/>
            <a:ext cx="2952328" cy="126717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431695F-F9ED-4025-B5AA-7758522AC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320" y="4509120"/>
            <a:ext cx="2885021" cy="1243289"/>
          </a:xfrm>
          <a:prstGeom prst="rect">
            <a:avLst/>
          </a:prstGeom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F929DB18-D9A5-49BA-95F0-3A387C320D72}"/>
              </a:ext>
            </a:extLst>
          </p:cNvPr>
          <p:cNvSpPr txBox="1">
            <a:spLocks/>
          </p:cNvSpPr>
          <p:nvPr/>
        </p:nvSpPr>
        <p:spPr>
          <a:xfrm>
            <a:off x="9048328" y="573325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Площадь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</a:t>
            </a:r>
            <a:r>
              <a:rPr lang="en-US" sz="20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sz="20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52081ED-618B-4BE6-8DF8-649DB9A56F4B}"/>
              </a:ext>
            </a:extLst>
          </p:cNvPr>
          <p:cNvSpPr txBox="1">
            <a:spLocks/>
          </p:cNvSpPr>
          <p:nvPr/>
        </p:nvSpPr>
        <p:spPr>
          <a:xfrm rot="16200000">
            <a:off x="7373967" y="4599307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Цена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$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1410C1C-352A-4C2D-BCF3-16DF6AE10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258" r="720"/>
          <a:stretch/>
        </p:blipFill>
        <p:spPr>
          <a:xfrm>
            <a:off x="6983419" y="1642964"/>
            <a:ext cx="678978" cy="194421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66587CD-85AB-4820-8E87-1A0689E20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08" r="10432"/>
          <a:stretch/>
        </p:blipFill>
        <p:spPr>
          <a:xfrm>
            <a:off x="7176120" y="4005064"/>
            <a:ext cx="62059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32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3681</TotalTime>
  <Words>3590</Words>
  <Application>Microsoft Office PowerPoint</Application>
  <PresentationFormat>Широкоэкранный</PresentationFormat>
  <Paragraphs>912</Paragraphs>
  <Slides>65</Slides>
  <Notes>64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8" baseType="lpstr">
      <vt:lpstr>-apple-system</vt:lpstr>
      <vt:lpstr>Arial</vt:lpstr>
      <vt:lpstr>Calibri</vt:lpstr>
      <vt:lpstr>Cambria Math</vt:lpstr>
      <vt:lpstr>Courier New</vt:lpstr>
      <vt:lpstr>Helvetica Neue</vt:lpstr>
      <vt:lpstr>IBM Plex Mono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180</cp:revision>
  <dcterms:created xsi:type="dcterms:W3CDTF">2019-05-20T04:53:11Z</dcterms:created>
  <dcterms:modified xsi:type="dcterms:W3CDTF">2023-03-15T15:53:42Z</dcterms:modified>
</cp:coreProperties>
</file>